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 id="21474837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Lst>
  <p:sldSz cy="5143500" cx="9144000"/>
  <p:notesSz cx="6858000" cy="9144000"/>
  <p:embeddedFontLst>
    <p:embeddedFont>
      <p:font typeface="Raleway"/>
      <p:regular r:id="rId96"/>
      <p:bold r:id="rId97"/>
      <p:italic r:id="rId98"/>
      <p:boldItalic r:id="rId99"/>
    </p:embeddedFont>
    <p:embeddedFont>
      <p:font typeface="Raleway SemiBold"/>
      <p:regular r:id="rId100"/>
      <p:bold r:id="rId101"/>
      <p:italic r:id="rId102"/>
      <p:boldItalic r:id="rId103"/>
    </p:embeddedFont>
    <p:embeddedFont>
      <p:font typeface="Montserrat"/>
      <p:regular r:id="rId104"/>
      <p:bold r:id="rId105"/>
      <p:italic r:id="rId106"/>
      <p:boldItalic r:id="rId107"/>
    </p:embeddedFont>
    <p:embeddedFont>
      <p:font typeface="Montserrat Medium"/>
      <p:regular r:id="rId108"/>
      <p:bold r:id="rId109"/>
      <p:italic r:id="rId110"/>
      <p:boldItalic r:id="rId111"/>
    </p:embeddedFont>
    <p:embeddedFont>
      <p:font typeface="Lato Black"/>
      <p:bold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920">
          <p15:clr>
            <a:srgbClr val="A4A3A4"/>
          </p15:clr>
        </p15:guide>
        <p15:guide id="3" pos="2978">
          <p15:clr>
            <a:srgbClr val="9AA0A6"/>
          </p15:clr>
        </p15:guide>
        <p15:guide id="4" pos="305">
          <p15:clr>
            <a:srgbClr val="9AA0A6"/>
          </p15:clr>
        </p15:guide>
        <p15:guide id="5" pos="4936">
          <p15:clr>
            <a:srgbClr val="9AA0A6"/>
          </p15:clr>
        </p15:guide>
        <p15:guide id="6" pos="5426">
          <p15:clr>
            <a:srgbClr val="9AA0A6"/>
          </p15:clr>
        </p15:guide>
        <p15:guide id="7"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920"/>
        <p:guide pos="2978"/>
        <p:guide pos="305"/>
        <p:guide pos="4936"/>
        <p:guide pos="5426"/>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Montserrat-boldItalic.fntdata"/><Relationship Id="rId106" Type="http://schemas.openxmlformats.org/officeDocument/2006/relationships/font" Target="fonts/Montserrat-italic.fntdata"/><Relationship Id="rId105" Type="http://schemas.openxmlformats.org/officeDocument/2006/relationships/font" Target="fonts/Montserrat-bold.fntdata"/><Relationship Id="rId104" Type="http://schemas.openxmlformats.org/officeDocument/2006/relationships/font" Target="fonts/Montserrat-regular.fntdata"/><Relationship Id="rId109" Type="http://schemas.openxmlformats.org/officeDocument/2006/relationships/font" Target="fonts/MontserratMedium-bold.fntdata"/><Relationship Id="rId108" Type="http://schemas.openxmlformats.org/officeDocument/2006/relationships/font" Target="fonts/MontserratMedium-regular.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RalewaySemiBold-boldItalic.fntdata"/><Relationship Id="rId102" Type="http://schemas.openxmlformats.org/officeDocument/2006/relationships/font" Target="fonts/RalewaySemiBold-italic.fntdata"/><Relationship Id="rId101" Type="http://schemas.openxmlformats.org/officeDocument/2006/relationships/font" Target="fonts/RalewaySemiBold-bold.fntdata"/><Relationship Id="rId100" Type="http://schemas.openxmlformats.org/officeDocument/2006/relationships/font" Target="fonts/RalewaySemiBold-regular.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font" Target="fonts/Raleway-bold.fntdata"/><Relationship Id="rId96" Type="http://schemas.openxmlformats.org/officeDocument/2006/relationships/font" Target="fonts/Raleway-regular.fntdata"/><Relationship Id="rId11" Type="http://schemas.openxmlformats.org/officeDocument/2006/relationships/slide" Target="slides/slide3.xml"/><Relationship Id="rId99" Type="http://schemas.openxmlformats.org/officeDocument/2006/relationships/font" Target="fonts/Raleway-boldItalic.fntdata"/><Relationship Id="rId10" Type="http://schemas.openxmlformats.org/officeDocument/2006/relationships/slide" Target="slides/slide2.xml"/><Relationship Id="rId98" Type="http://schemas.openxmlformats.org/officeDocument/2006/relationships/font" Target="fonts/Raleway-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5" Type="http://schemas.openxmlformats.org/officeDocument/2006/relationships/slide" Target="slides/slide7.xml"/><Relationship Id="rId110" Type="http://schemas.openxmlformats.org/officeDocument/2006/relationships/font" Target="fonts/MontserratMedium-italic.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113" Type="http://schemas.openxmlformats.org/officeDocument/2006/relationships/font" Target="fonts/LatoBlack-boldItalic.fntdata"/><Relationship Id="rId112" Type="http://schemas.openxmlformats.org/officeDocument/2006/relationships/font" Target="fonts/LatoBlack-bold.fntdata"/><Relationship Id="rId111" Type="http://schemas.openxmlformats.org/officeDocument/2006/relationships/font" Target="fonts/MontserratMedium-boldItalic.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32f158b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732f158b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74e0ec9ba6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74e0ec9ba6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22d05f91fd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122d05f91fd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6fa413ebf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76fa413ebf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74e0ec9ba6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74e0ec9ba6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22d05f91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22d05f91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56204b54f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856204b54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856204b54f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856204b54f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23a6183187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123a6183187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2d05f91f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122d05f91f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76fa413ebf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76fa413ebf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76fa413e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6fa413e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856204b54f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856204b54f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22d05f91fd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122d05f91fd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3a6183187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g123a6183187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856204b54f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856204b54f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22d05f91fd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122d05f91fd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856204b54f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856204b54f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22d05f91fd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g122d05f91fd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2d05f91fd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122d05f91fd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74e0ec9ba6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74e0ec9ba6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chemeClr val="dk1"/>
                </a:solidFill>
                <a:latin typeface="Montserrat"/>
                <a:ea typeface="Montserrat"/>
                <a:cs typeface="Montserrat"/>
                <a:sym typeface="Montserrat"/>
              </a:rPr>
              <a:t>Kode:</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i="1" lang="en" sz="1200">
                <a:solidFill>
                  <a:srgbClr val="C792EA"/>
                </a:solidFill>
                <a:highlight>
                  <a:schemeClr val="dk1"/>
                </a:highlight>
                <a:latin typeface="Consolas"/>
                <a:ea typeface="Consolas"/>
                <a:cs typeface="Consolas"/>
                <a:sym typeface="Consolas"/>
              </a:rPr>
              <a:t>fun </a:t>
            </a:r>
            <a:r>
              <a:rPr lang="en" sz="1200">
                <a:solidFill>
                  <a:srgbClr val="EEFFFF"/>
                </a:solidFill>
                <a:highlight>
                  <a:schemeClr val="dk1"/>
                </a:highlight>
                <a:latin typeface="Consolas"/>
                <a:ea typeface="Consolas"/>
                <a:cs typeface="Consolas"/>
                <a:sym typeface="Consolas"/>
              </a:rPr>
              <a:t>onClick</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v</a:t>
            </a: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View</a:t>
            </a:r>
            <a:r>
              <a:rPr lang="en" sz="1200">
                <a:solidFill>
                  <a:srgbClr val="89DDFF"/>
                </a:solidFill>
                <a:highlight>
                  <a:schemeClr val="dk1"/>
                </a:highlight>
                <a:latin typeface="Consolas"/>
                <a:ea typeface="Consolas"/>
                <a:cs typeface="Consolas"/>
                <a:sym typeface="Consolas"/>
              </a:rPr>
              <a:t>) {</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Thread</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Runnable </a:t>
            </a:r>
            <a:r>
              <a:rPr lang="en" sz="1200">
                <a:solidFill>
                  <a:srgbClr val="808080"/>
                </a:solidFill>
                <a:highlight>
                  <a:schemeClr val="dk1"/>
                </a:highlight>
                <a:latin typeface="Consolas"/>
                <a:ea typeface="Consolas"/>
                <a:cs typeface="Consolas"/>
                <a:sym typeface="Consolas"/>
              </a:rPr>
              <a:t>{</a:t>
            </a:r>
            <a:endParaRPr sz="1200">
              <a:solidFill>
                <a:srgbClr val="808080"/>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08080"/>
                </a:solidFill>
                <a:highlight>
                  <a:schemeClr val="dk1"/>
                </a:highlight>
                <a:latin typeface="Consolas"/>
                <a:ea typeface="Consolas"/>
                <a:cs typeface="Consolas"/>
                <a:sym typeface="Consolas"/>
              </a:rPr>
              <a:t>       </a:t>
            </a:r>
            <a:r>
              <a:rPr i="1" lang="en" sz="1200">
                <a:solidFill>
                  <a:srgbClr val="C792EA"/>
                </a:solidFill>
                <a:highlight>
                  <a:schemeClr val="dk1"/>
                </a:highlight>
                <a:latin typeface="Consolas"/>
                <a:ea typeface="Consolas"/>
                <a:cs typeface="Consolas"/>
                <a:sym typeface="Consolas"/>
              </a:rPr>
              <a:t>val </a:t>
            </a:r>
            <a:r>
              <a:rPr lang="en" sz="1200">
                <a:solidFill>
                  <a:srgbClr val="EEFFFF"/>
                </a:solidFill>
                <a:highlight>
                  <a:schemeClr val="dk1"/>
                </a:highlight>
                <a:latin typeface="Consolas"/>
                <a:ea typeface="Consolas"/>
                <a:cs typeface="Consolas"/>
                <a:sym typeface="Consolas"/>
              </a:rPr>
              <a:t>text </a:t>
            </a: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loadText</a:t>
            </a:r>
            <a:r>
              <a:rPr lang="en" sz="1200">
                <a:solidFill>
                  <a:srgbClr val="89DDFF"/>
                </a:solidFill>
                <a:highlight>
                  <a:schemeClr val="dk1"/>
                </a:highlight>
                <a:latin typeface="Consolas"/>
                <a:ea typeface="Consolas"/>
                <a:cs typeface="Consolas"/>
                <a:sym typeface="Consolas"/>
              </a:rPr>
              <a:t>(</a:t>
            </a:r>
            <a:r>
              <a:rPr lang="en" sz="1200">
                <a:solidFill>
                  <a:srgbClr val="C3E88D"/>
                </a:solidFill>
                <a:highlight>
                  <a:schemeClr val="dk1"/>
                </a:highlight>
                <a:latin typeface="Consolas"/>
                <a:ea typeface="Consolas"/>
                <a:cs typeface="Consolas"/>
                <a:sym typeface="Consolas"/>
              </a:rPr>
              <a:t>"Binar Academy"</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textView</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setText</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text</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808080"/>
                </a:solidFill>
                <a:highlight>
                  <a:schemeClr val="dk1"/>
                </a:highlight>
                <a:latin typeface="Consolas"/>
                <a:ea typeface="Consolas"/>
                <a:cs typeface="Consolas"/>
                <a:sym typeface="Consolas"/>
              </a:rPr>
              <a:t>}</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start</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1200">
                <a:solidFill>
                  <a:srgbClr val="89DDFF"/>
                </a:solidFill>
                <a:highlight>
                  <a:schemeClr val="dk1"/>
                </a:highlight>
                <a:latin typeface="Consolas"/>
                <a:ea typeface="Consolas"/>
                <a:cs typeface="Consolas"/>
                <a:sym typeface="Consolas"/>
              </a:rPr>
              <a:t>}</a:t>
            </a:r>
            <a:endParaRPr>
              <a:highlight>
                <a:schemeClr val="dk1"/>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22e1a60f77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122e1a60f7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chemeClr val="dk1"/>
                </a:solidFill>
                <a:latin typeface="Montserrat"/>
                <a:ea typeface="Montserrat"/>
                <a:cs typeface="Montserrat"/>
                <a:sym typeface="Montserrat"/>
              </a:rPr>
              <a:t>Kode:</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i="1" lang="en" sz="1200">
                <a:solidFill>
                  <a:srgbClr val="C792EA"/>
                </a:solidFill>
                <a:highlight>
                  <a:schemeClr val="dk1"/>
                </a:highlight>
                <a:latin typeface="Consolas"/>
                <a:ea typeface="Consolas"/>
                <a:cs typeface="Consolas"/>
                <a:sym typeface="Consolas"/>
              </a:rPr>
              <a:t>fun </a:t>
            </a:r>
            <a:r>
              <a:rPr lang="en" sz="1200">
                <a:solidFill>
                  <a:srgbClr val="EEFFFF"/>
                </a:solidFill>
                <a:highlight>
                  <a:schemeClr val="dk1"/>
                </a:highlight>
                <a:latin typeface="Consolas"/>
                <a:ea typeface="Consolas"/>
                <a:cs typeface="Consolas"/>
                <a:sym typeface="Consolas"/>
              </a:rPr>
              <a:t>onClick</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v</a:t>
            </a: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View</a:t>
            </a:r>
            <a:r>
              <a:rPr lang="en" sz="1200">
                <a:solidFill>
                  <a:srgbClr val="89DDFF"/>
                </a:solidFill>
                <a:highlight>
                  <a:schemeClr val="dk1"/>
                </a:highlight>
                <a:latin typeface="Consolas"/>
                <a:ea typeface="Consolas"/>
                <a:cs typeface="Consolas"/>
                <a:sym typeface="Consolas"/>
              </a:rPr>
              <a:t>) {</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Thread</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Runnable </a:t>
            </a:r>
            <a:r>
              <a:rPr lang="en" sz="1200">
                <a:solidFill>
                  <a:srgbClr val="808080"/>
                </a:solidFill>
                <a:highlight>
                  <a:schemeClr val="dk1"/>
                </a:highlight>
                <a:latin typeface="Consolas"/>
                <a:ea typeface="Consolas"/>
                <a:cs typeface="Consolas"/>
                <a:sym typeface="Consolas"/>
              </a:rPr>
              <a:t>{</a:t>
            </a:r>
            <a:endParaRPr sz="1200">
              <a:solidFill>
                <a:srgbClr val="808080"/>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08080"/>
                </a:solidFill>
                <a:highlight>
                  <a:schemeClr val="dk1"/>
                </a:highlight>
                <a:latin typeface="Consolas"/>
                <a:ea typeface="Consolas"/>
                <a:cs typeface="Consolas"/>
                <a:sym typeface="Consolas"/>
              </a:rPr>
              <a:t>       </a:t>
            </a:r>
            <a:r>
              <a:rPr i="1" lang="en" sz="1200">
                <a:solidFill>
                  <a:srgbClr val="C792EA"/>
                </a:solidFill>
                <a:highlight>
                  <a:schemeClr val="dk1"/>
                </a:highlight>
                <a:latin typeface="Consolas"/>
                <a:ea typeface="Consolas"/>
                <a:cs typeface="Consolas"/>
                <a:sym typeface="Consolas"/>
              </a:rPr>
              <a:t>val </a:t>
            </a:r>
            <a:r>
              <a:rPr lang="en" sz="1200">
                <a:solidFill>
                  <a:srgbClr val="EEFFFF"/>
                </a:solidFill>
                <a:highlight>
                  <a:schemeClr val="dk1"/>
                </a:highlight>
                <a:latin typeface="Consolas"/>
                <a:ea typeface="Consolas"/>
                <a:cs typeface="Consolas"/>
                <a:sym typeface="Consolas"/>
              </a:rPr>
              <a:t>text </a:t>
            </a: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loadText</a:t>
            </a:r>
            <a:r>
              <a:rPr lang="en" sz="1200">
                <a:solidFill>
                  <a:srgbClr val="89DDFF"/>
                </a:solidFill>
                <a:highlight>
                  <a:schemeClr val="dk1"/>
                </a:highlight>
                <a:latin typeface="Consolas"/>
                <a:ea typeface="Consolas"/>
                <a:cs typeface="Consolas"/>
                <a:sym typeface="Consolas"/>
              </a:rPr>
              <a:t>(</a:t>
            </a:r>
            <a:r>
              <a:rPr lang="en" sz="1200">
                <a:solidFill>
                  <a:srgbClr val="C3E88D"/>
                </a:solidFill>
                <a:highlight>
                  <a:schemeClr val="dk1"/>
                </a:highlight>
                <a:latin typeface="Consolas"/>
                <a:ea typeface="Consolas"/>
                <a:cs typeface="Consolas"/>
                <a:sym typeface="Consolas"/>
              </a:rPr>
              <a:t>"Binar Academy"</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textView</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setText</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text</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808080"/>
                </a:solidFill>
                <a:highlight>
                  <a:schemeClr val="dk1"/>
                </a:highlight>
                <a:latin typeface="Consolas"/>
                <a:ea typeface="Consolas"/>
                <a:cs typeface="Consolas"/>
                <a:sym typeface="Consolas"/>
              </a:rPr>
              <a:t>}</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start</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1200">
                <a:solidFill>
                  <a:srgbClr val="89DDFF"/>
                </a:solidFill>
                <a:highlight>
                  <a:schemeClr val="dk1"/>
                </a:highlight>
                <a:latin typeface="Consolas"/>
                <a:ea typeface="Consolas"/>
                <a:cs typeface="Consolas"/>
                <a:sym typeface="Consolas"/>
              </a:rPr>
              <a:t>}</a:t>
            </a:r>
            <a:endParaRPr>
              <a:highlight>
                <a:schemeClr val="dk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9b006ff4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19b006ff4d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21f7de9590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121f7de959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chemeClr val="dk1"/>
                </a:solidFill>
                <a:latin typeface="Montserrat"/>
                <a:ea typeface="Montserrat"/>
                <a:cs typeface="Montserrat"/>
                <a:sym typeface="Montserrat"/>
              </a:rPr>
              <a:t>Kode:</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i="1" lang="en" sz="1200">
                <a:solidFill>
                  <a:srgbClr val="C792EA"/>
                </a:solidFill>
                <a:highlight>
                  <a:schemeClr val="dk1"/>
                </a:highlight>
                <a:latin typeface="Consolas"/>
                <a:ea typeface="Consolas"/>
                <a:cs typeface="Consolas"/>
                <a:sym typeface="Consolas"/>
              </a:rPr>
              <a:t>fun </a:t>
            </a:r>
            <a:r>
              <a:rPr lang="en" sz="1200">
                <a:solidFill>
                  <a:srgbClr val="EEFFFF"/>
                </a:solidFill>
                <a:highlight>
                  <a:schemeClr val="dk1"/>
                </a:highlight>
                <a:latin typeface="Consolas"/>
                <a:ea typeface="Consolas"/>
                <a:cs typeface="Consolas"/>
                <a:sym typeface="Consolas"/>
              </a:rPr>
              <a:t>onClick</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v</a:t>
            </a: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View</a:t>
            </a:r>
            <a:r>
              <a:rPr lang="en" sz="1200">
                <a:solidFill>
                  <a:srgbClr val="89DDFF"/>
                </a:solidFill>
                <a:highlight>
                  <a:schemeClr val="dk1"/>
                </a:highlight>
                <a:latin typeface="Consolas"/>
                <a:ea typeface="Consolas"/>
                <a:cs typeface="Consolas"/>
                <a:sym typeface="Consolas"/>
              </a:rPr>
              <a:t>) {</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Thread</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Runnable </a:t>
            </a:r>
            <a:r>
              <a:rPr lang="en" sz="1200">
                <a:solidFill>
                  <a:srgbClr val="808080"/>
                </a:solidFill>
                <a:highlight>
                  <a:schemeClr val="dk1"/>
                </a:highlight>
                <a:latin typeface="Consolas"/>
                <a:ea typeface="Consolas"/>
                <a:cs typeface="Consolas"/>
                <a:sym typeface="Consolas"/>
              </a:rPr>
              <a:t>{</a:t>
            </a:r>
            <a:endParaRPr sz="1200">
              <a:solidFill>
                <a:srgbClr val="808080"/>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08080"/>
                </a:solidFill>
                <a:highlight>
                  <a:schemeClr val="dk1"/>
                </a:highlight>
                <a:latin typeface="Consolas"/>
                <a:ea typeface="Consolas"/>
                <a:cs typeface="Consolas"/>
                <a:sym typeface="Consolas"/>
              </a:rPr>
              <a:t>       </a:t>
            </a:r>
            <a:r>
              <a:rPr i="1" lang="en" sz="1200">
                <a:solidFill>
                  <a:srgbClr val="C792EA"/>
                </a:solidFill>
                <a:highlight>
                  <a:schemeClr val="dk1"/>
                </a:highlight>
                <a:latin typeface="Consolas"/>
                <a:ea typeface="Consolas"/>
                <a:cs typeface="Consolas"/>
                <a:sym typeface="Consolas"/>
              </a:rPr>
              <a:t>val </a:t>
            </a:r>
            <a:r>
              <a:rPr lang="en" sz="1200">
                <a:solidFill>
                  <a:srgbClr val="EEFFFF"/>
                </a:solidFill>
                <a:highlight>
                  <a:schemeClr val="dk1"/>
                </a:highlight>
                <a:latin typeface="Consolas"/>
                <a:ea typeface="Consolas"/>
                <a:cs typeface="Consolas"/>
                <a:sym typeface="Consolas"/>
              </a:rPr>
              <a:t>text </a:t>
            </a: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loadText</a:t>
            </a:r>
            <a:r>
              <a:rPr lang="en" sz="1200">
                <a:solidFill>
                  <a:srgbClr val="89DDFF"/>
                </a:solidFill>
                <a:highlight>
                  <a:schemeClr val="dk1"/>
                </a:highlight>
                <a:latin typeface="Consolas"/>
                <a:ea typeface="Consolas"/>
                <a:cs typeface="Consolas"/>
                <a:sym typeface="Consolas"/>
              </a:rPr>
              <a:t>(</a:t>
            </a:r>
            <a:r>
              <a:rPr lang="en" sz="1200">
                <a:solidFill>
                  <a:srgbClr val="C3E88D"/>
                </a:solidFill>
                <a:highlight>
                  <a:schemeClr val="dk1"/>
                </a:highlight>
                <a:latin typeface="Consolas"/>
                <a:ea typeface="Consolas"/>
                <a:cs typeface="Consolas"/>
                <a:sym typeface="Consolas"/>
              </a:rPr>
              <a:t>"Binar Academy"</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textView</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setText</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text</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808080"/>
                </a:solidFill>
                <a:highlight>
                  <a:schemeClr val="dk1"/>
                </a:highlight>
                <a:latin typeface="Consolas"/>
                <a:ea typeface="Consolas"/>
                <a:cs typeface="Consolas"/>
                <a:sym typeface="Consolas"/>
              </a:rPr>
              <a:t>}</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start</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SzPts val="1100"/>
              <a:buNone/>
            </a:pPr>
            <a:r>
              <a:rPr lang="en" sz="1200">
                <a:solidFill>
                  <a:srgbClr val="89DDFF"/>
                </a:solidFill>
                <a:highlight>
                  <a:schemeClr val="dk1"/>
                </a:highlight>
                <a:latin typeface="Consolas"/>
                <a:ea typeface="Consolas"/>
                <a:cs typeface="Consolas"/>
                <a:sym typeface="Consolas"/>
              </a:rPr>
              <a:t>}</a:t>
            </a:r>
            <a:endParaRPr>
              <a:highlight>
                <a:schemeClr val="dk1"/>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856204b54f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856204b54f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1200">
                <a:solidFill>
                  <a:srgbClr val="C792EA"/>
                </a:solidFill>
                <a:highlight>
                  <a:schemeClr val="dk1"/>
                </a:highlight>
                <a:latin typeface="Consolas"/>
                <a:ea typeface="Consolas"/>
                <a:cs typeface="Consolas"/>
                <a:sym typeface="Consolas"/>
              </a:rPr>
              <a:t>fun </a:t>
            </a:r>
            <a:r>
              <a:rPr lang="en" sz="1200">
                <a:solidFill>
                  <a:srgbClr val="EEFFFF"/>
                </a:solidFill>
                <a:highlight>
                  <a:schemeClr val="dk1"/>
                </a:highlight>
                <a:latin typeface="Consolas"/>
                <a:ea typeface="Consolas"/>
                <a:cs typeface="Consolas"/>
                <a:sym typeface="Consolas"/>
              </a:rPr>
              <a:t>onClick</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v</a:t>
            </a: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View</a:t>
            </a:r>
            <a:r>
              <a:rPr lang="en" sz="1200">
                <a:solidFill>
                  <a:srgbClr val="89DDFF"/>
                </a:solidFill>
                <a:highlight>
                  <a:schemeClr val="dk1"/>
                </a:highlight>
                <a:latin typeface="Consolas"/>
                <a:ea typeface="Consolas"/>
                <a:cs typeface="Consolas"/>
                <a:sym typeface="Consolas"/>
              </a:rPr>
              <a:t>) {</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Thread</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Runnable </a:t>
            </a:r>
            <a:r>
              <a:rPr lang="en" sz="1200">
                <a:solidFill>
                  <a:srgbClr val="808080"/>
                </a:solidFill>
                <a:highlight>
                  <a:schemeClr val="dk1"/>
                </a:highlight>
                <a:latin typeface="Consolas"/>
                <a:ea typeface="Consolas"/>
                <a:cs typeface="Consolas"/>
                <a:sym typeface="Consolas"/>
              </a:rPr>
              <a:t>{</a:t>
            </a:r>
            <a:endParaRPr sz="1200">
              <a:solidFill>
                <a:srgbClr val="808080"/>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08080"/>
                </a:solidFill>
                <a:highlight>
                  <a:schemeClr val="dk1"/>
                </a:highlight>
                <a:latin typeface="Consolas"/>
                <a:ea typeface="Consolas"/>
                <a:cs typeface="Consolas"/>
                <a:sym typeface="Consolas"/>
              </a:rPr>
              <a:t>       </a:t>
            </a:r>
            <a:r>
              <a:rPr i="1" lang="en" sz="1200">
                <a:solidFill>
                  <a:srgbClr val="C792EA"/>
                </a:solidFill>
                <a:highlight>
                  <a:schemeClr val="dk1"/>
                </a:highlight>
                <a:latin typeface="Consolas"/>
                <a:ea typeface="Consolas"/>
                <a:cs typeface="Consolas"/>
                <a:sym typeface="Consolas"/>
              </a:rPr>
              <a:t>val </a:t>
            </a:r>
            <a:r>
              <a:rPr lang="en" sz="1200">
                <a:solidFill>
                  <a:srgbClr val="EEFFFF"/>
                </a:solidFill>
                <a:highlight>
                  <a:schemeClr val="dk1"/>
                </a:highlight>
                <a:latin typeface="Consolas"/>
                <a:ea typeface="Consolas"/>
                <a:cs typeface="Consolas"/>
                <a:sym typeface="Consolas"/>
              </a:rPr>
              <a:t>text </a:t>
            </a: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loadText</a:t>
            </a:r>
            <a:r>
              <a:rPr lang="en" sz="1200">
                <a:solidFill>
                  <a:srgbClr val="89DDFF"/>
                </a:solidFill>
                <a:highlight>
                  <a:schemeClr val="dk1"/>
                </a:highlight>
                <a:latin typeface="Consolas"/>
                <a:ea typeface="Consolas"/>
                <a:cs typeface="Consolas"/>
                <a:sym typeface="Consolas"/>
              </a:rPr>
              <a:t>(</a:t>
            </a:r>
            <a:r>
              <a:rPr lang="en" sz="1200">
                <a:solidFill>
                  <a:srgbClr val="C3E88D"/>
                </a:solidFill>
                <a:highlight>
                  <a:schemeClr val="dk1"/>
                </a:highlight>
                <a:latin typeface="Consolas"/>
                <a:ea typeface="Consolas"/>
                <a:cs typeface="Consolas"/>
                <a:sym typeface="Consolas"/>
              </a:rPr>
              <a:t>"Binar Academy"</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EEFFFF"/>
                </a:solidFill>
                <a:highlight>
                  <a:schemeClr val="dk1"/>
                </a:highlight>
                <a:latin typeface="Consolas"/>
                <a:ea typeface="Consolas"/>
                <a:cs typeface="Consolas"/>
                <a:sym typeface="Consolas"/>
              </a:rPr>
              <a:t>textView</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setText</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text</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   </a:t>
            </a:r>
            <a:r>
              <a:rPr lang="en" sz="1200">
                <a:solidFill>
                  <a:srgbClr val="808080"/>
                </a:solidFill>
                <a:highlight>
                  <a:schemeClr val="dk1"/>
                </a:highlight>
                <a:latin typeface="Consolas"/>
                <a:ea typeface="Consolas"/>
                <a:cs typeface="Consolas"/>
                <a:sym typeface="Consolas"/>
              </a:rPr>
              <a:t>}</a:t>
            </a:r>
            <a:r>
              <a:rPr lang="en" sz="1200">
                <a:solidFill>
                  <a:srgbClr val="89DDFF"/>
                </a:solidFill>
                <a:highlight>
                  <a:schemeClr val="dk1"/>
                </a:highlight>
                <a:latin typeface="Consolas"/>
                <a:ea typeface="Consolas"/>
                <a:cs typeface="Consolas"/>
                <a:sym typeface="Consolas"/>
              </a:rPr>
              <a:t>).</a:t>
            </a:r>
            <a:r>
              <a:rPr lang="en" sz="1200">
                <a:solidFill>
                  <a:srgbClr val="EEFFFF"/>
                </a:solidFill>
                <a:highlight>
                  <a:schemeClr val="dk1"/>
                </a:highlight>
                <a:latin typeface="Consolas"/>
                <a:ea typeface="Consolas"/>
                <a:cs typeface="Consolas"/>
                <a:sym typeface="Consolas"/>
              </a:rPr>
              <a:t>start</a:t>
            </a: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rgbClr val="89DDFF"/>
                </a:solidFill>
                <a:highlight>
                  <a:schemeClr val="dk1"/>
                </a:highlight>
                <a:latin typeface="Consolas"/>
                <a:ea typeface="Consolas"/>
                <a:cs typeface="Consolas"/>
                <a:sym typeface="Consolas"/>
              </a:rPr>
              <a:t>}</a:t>
            </a:r>
            <a:endParaRPr sz="12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1500">
              <a:solidFill>
                <a:srgbClr val="000080"/>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i="1" sz="1200">
              <a:solidFill>
                <a:srgbClr val="C792EA"/>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856204b54f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856204b54f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74e0ec9ba6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74e0ec9ba6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23a6183187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123a618318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21f7de9590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121f7de9590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856204b54f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856204b54f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856204b54f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g856204b54f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1f7de9590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121f7de959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856204b54f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g856204b54f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9b006ff4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19b006ff4d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22e1a60f77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g122e1a60f7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856204b54f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856204b54f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21f7de9590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121f7de9590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856204b54f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2" name="Google Shape;952;g856204b54f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1000">
                <a:solidFill>
                  <a:srgbClr val="C792EA"/>
                </a:solidFill>
                <a:latin typeface="Consolas"/>
                <a:ea typeface="Consolas"/>
                <a:cs typeface="Consolas"/>
                <a:sym typeface="Consolas"/>
              </a:rPr>
              <a:t>val </a:t>
            </a:r>
            <a:r>
              <a:rPr lang="en" sz="1000">
                <a:solidFill>
                  <a:srgbClr val="EEFFFF"/>
                </a:solidFill>
                <a:latin typeface="Consolas"/>
                <a:ea typeface="Consolas"/>
                <a:cs typeface="Consolas"/>
                <a:sym typeface="Consolas"/>
              </a:rPr>
              <a:t>handler </a:t>
            </a:r>
            <a:r>
              <a:rPr lang="en" sz="1000">
                <a:solidFill>
                  <a:srgbClr val="89DDFF"/>
                </a:solidFill>
                <a:latin typeface="Consolas"/>
                <a:ea typeface="Consolas"/>
                <a:cs typeface="Consolas"/>
                <a:sym typeface="Consolas"/>
              </a:rPr>
              <a:t>= </a:t>
            </a:r>
            <a:r>
              <a:rPr i="1" lang="en" sz="1000">
                <a:solidFill>
                  <a:srgbClr val="C792EA"/>
                </a:solidFill>
                <a:latin typeface="Consolas"/>
                <a:ea typeface="Consolas"/>
                <a:cs typeface="Consolas"/>
                <a:sym typeface="Consolas"/>
              </a:rPr>
              <a:t>object</a:t>
            </a:r>
            <a:r>
              <a:rPr lang="en" sz="1000">
                <a:solidFill>
                  <a:srgbClr val="89DDFF"/>
                </a:solidFill>
                <a:latin typeface="Consolas"/>
                <a:ea typeface="Consolas"/>
                <a:cs typeface="Consolas"/>
                <a:sym typeface="Consolas"/>
              </a:rPr>
              <a:t>:  </a:t>
            </a:r>
            <a:r>
              <a:rPr lang="en" sz="1000">
                <a:solidFill>
                  <a:srgbClr val="82AAFF"/>
                </a:solidFill>
                <a:latin typeface="Consolas"/>
                <a:ea typeface="Consolas"/>
                <a:cs typeface="Consolas"/>
                <a:sym typeface="Consolas"/>
              </a:rPr>
              <a:t>Handler</a:t>
            </a:r>
            <a:r>
              <a:rPr lang="en" sz="1000">
                <a:solidFill>
                  <a:srgbClr val="89DDFF"/>
                </a:solidFill>
                <a:latin typeface="Consolas"/>
                <a:ea typeface="Consolas"/>
                <a:cs typeface="Consolas"/>
                <a:sym typeface="Consolas"/>
              </a:rPr>
              <a:t>(</a:t>
            </a:r>
            <a:r>
              <a:rPr lang="en" sz="1000">
                <a:solidFill>
                  <a:srgbClr val="FFCB6B"/>
                </a:solidFill>
                <a:latin typeface="Consolas"/>
                <a:ea typeface="Consolas"/>
                <a:cs typeface="Consolas"/>
                <a:sym typeface="Consolas"/>
              </a:rPr>
              <a:t>Looper</a:t>
            </a:r>
            <a:r>
              <a:rPr lang="en" sz="1000">
                <a:solidFill>
                  <a:srgbClr val="89DDFF"/>
                </a:solidFill>
                <a:latin typeface="Consolas"/>
                <a:ea typeface="Consolas"/>
                <a:cs typeface="Consolas"/>
                <a:sym typeface="Consolas"/>
              </a:rPr>
              <a:t>.</a:t>
            </a:r>
            <a:r>
              <a:rPr lang="en" sz="1000">
                <a:solidFill>
                  <a:srgbClr val="82AAFF"/>
                </a:solidFill>
                <a:latin typeface="Consolas"/>
                <a:ea typeface="Consolas"/>
                <a:cs typeface="Consolas"/>
                <a:sym typeface="Consolas"/>
              </a:rPr>
              <a:t>getMainLooper</a:t>
            </a:r>
            <a:r>
              <a:rPr lang="en" sz="1000">
                <a:solidFill>
                  <a:srgbClr val="89DDFF"/>
                </a:solidFill>
                <a:latin typeface="Consolas"/>
                <a:ea typeface="Consolas"/>
                <a:cs typeface="Consolas"/>
                <a:sym typeface="Consolas"/>
              </a:rPr>
              <a:t>()) {</a:t>
            </a:r>
            <a:endParaRPr sz="10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latin typeface="Consolas"/>
                <a:ea typeface="Consolas"/>
                <a:cs typeface="Consolas"/>
                <a:sym typeface="Consolas"/>
              </a:rPr>
              <a:t>   </a:t>
            </a:r>
            <a:r>
              <a:rPr i="1" lang="en" sz="1000">
                <a:solidFill>
                  <a:srgbClr val="C792EA"/>
                </a:solidFill>
                <a:latin typeface="Consolas"/>
                <a:ea typeface="Consolas"/>
                <a:cs typeface="Consolas"/>
                <a:sym typeface="Consolas"/>
              </a:rPr>
              <a:t>override fun </a:t>
            </a:r>
            <a:r>
              <a:rPr lang="en" sz="1000">
                <a:solidFill>
                  <a:srgbClr val="82AAFF"/>
                </a:solidFill>
                <a:latin typeface="Consolas"/>
                <a:ea typeface="Consolas"/>
                <a:cs typeface="Consolas"/>
                <a:sym typeface="Consolas"/>
              </a:rPr>
              <a:t>handleMessage</a:t>
            </a:r>
            <a:r>
              <a:rPr lang="en" sz="1000">
                <a:solidFill>
                  <a:srgbClr val="89DDFF"/>
                </a:solidFill>
                <a:latin typeface="Consolas"/>
                <a:ea typeface="Consolas"/>
                <a:cs typeface="Consolas"/>
                <a:sym typeface="Consolas"/>
              </a:rPr>
              <a:t>(</a:t>
            </a:r>
            <a:r>
              <a:rPr lang="en" sz="1000">
                <a:solidFill>
                  <a:srgbClr val="F78C6C"/>
                </a:solidFill>
                <a:latin typeface="Consolas"/>
                <a:ea typeface="Consolas"/>
                <a:cs typeface="Consolas"/>
                <a:sym typeface="Consolas"/>
              </a:rPr>
              <a:t>msg</a:t>
            </a:r>
            <a:r>
              <a:rPr lang="en" sz="1000">
                <a:solidFill>
                  <a:srgbClr val="89DDFF"/>
                </a:solidFill>
                <a:latin typeface="Consolas"/>
                <a:ea typeface="Consolas"/>
                <a:cs typeface="Consolas"/>
                <a:sym typeface="Consolas"/>
              </a:rPr>
              <a:t>: </a:t>
            </a:r>
            <a:r>
              <a:rPr lang="en" sz="1000">
                <a:solidFill>
                  <a:srgbClr val="FFCB6B"/>
                </a:solidFill>
                <a:latin typeface="Consolas"/>
                <a:ea typeface="Consolas"/>
                <a:cs typeface="Consolas"/>
                <a:sym typeface="Consolas"/>
              </a:rPr>
              <a:t>Message</a:t>
            </a:r>
            <a:r>
              <a:rPr lang="en" sz="1000">
                <a:solidFill>
                  <a:srgbClr val="89DDFF"/>
                </a:solidFill>
                <a:latin typeface="Consolas"/>
                <a:ea typeface="Consolas"/>
                <a:cs typeface="Consolas"/>
                <a:sym typeface="Consolas"/>
              </a:rPr>
              <a:t>) {</a:t>
            </a:r>
            <a:endParaRPr sz="10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latin typeface="Consolas"/>
                <a:ea typeface="Consolas"/>
                <a:cs typeface="Consolas"/>
                <a:sym typeface="Consolas"/>
              </a:rPr>
              <a:t>       </a:t>
            </a:r>
            <a:r>
              <a:rPr i="1" lang="en" sz="1000">
                <a:solidFill>
                  <a:srgbClr val="C792EA"/>
                </a:solidFill>
                <a:latin typeface="Consolas"/>
                <a:ea typeface="Consolas"/>
                <a:cs typeface="Consolas"/>
                <a:sym typeface="Consolas"/>
              </a:rPr>
              <a:t>val </a:t>
            </a:r>
            <a:r>
              <a:rPr lang="en" sz="1000">
                <a:solidFill>
                  <a:srgbClr val="EEFFFF"/>
                </a:solidFill>
                <a:latin typeface="Consolas"/>
                <a:ea typeface="Consolas"/>
                <a:cs typeface="Consolas"/>
                <a:sym typeface="Consolas"/>
              </a:rPr>
              <a:t>message </a:t>
            </a:r>
            <a:r>
              <a:rPr lang="en" sz="1000">
                <a:solidFill>
                  <a:srgbClr val="89DDFF"/>
                </a:solidFill>
                <a:latin typeface="Consolas"/>
                <a:ea typeface="Consolas"/>
                <a:cs typeface="Consolas"/>
                <a:sym typeface="Consolas"/>
              </a:rPr>
              <a:t>= </a:t>
            </a:r>
            <a:r>
              <a:rPr lang="en" sz="1000">
                <a:solidFill>
                  <a:srgbClr val="F78C6C"/>
                </a:solidFill>
                <a:latin typeface="Consolas"/>
                <a:ea typeface="Consolas"/>
                <a:cs typeface="Consolas"/>
                <a:sym typeface="Consolas"/>
              </a:rPr>
              <a:t>msg</a:t>
            </a:r>
            <a:r>
              <a:rPr lang="en" sz="1000">
                <a:solidFill>
                  <a:srgbClr val="89DDFF"/>
                </a:solidFill>
                <a:latin typeface="Consolas"/>
                <a:ea typeface="Consolas"/>
                <a:cs typeface="Consolas"/>
                <a:sym typeface="Consolas"/>
              </a:rPr>
              <a:t>.</a:t>
            </a:r>
            <a:r>
              <a:rPr lang="en" sz="1000">
                <a:solidFill>
                  <a:srgbClr val="808080"/>
                </a:solidFill>
                <a:latin typeface="Consolas"/>
                <a:ea typeface="Consolas"/>
                <a:cs typeface="Consolas"/>
                <a:sym typeface="Consolas"/>
              </a:rPr>
              <a:t>obj </a:t>
            </a:r>
            <a:r>
              <a:rPr i="1" lang="en" sz="1000">
                <a:solidFill>
                  <a:srgbClr val="C792EA"/>
                </a:solidFill>
                <a:latin typeface="Consolas"/>
                <a:ea typeface="Consolas"/>
                <a:cs typeface="Consolas"/>
                <a:sym typeface="Consolas"/>
              </a:rPr>
              <a:t>as </a:t>
            </a:r>
            <a:r>
              <a:rPr lang="en" sz="1000">
                <a:solidFill>
                  <a:srgbClr val="FFCB6B"/>
                </a:solidFill>
                <a:latin typeface="Consolas"/>
                <a:ea typeface="Consolas"/>
                <a:cs typeface="Consolas"/>
                <a:sym typeface="Consolas"/>
              </a:rPr>
              <a:t>String</a:t>
            </a:r>
            <a:endParaRPr sz="1000">
              <a:solidFill>
                <a:srgbClr val="FFCB6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CB6B"/>
                </a:solidFill>
                <a:latin typeface="Consolas"/>
                <a:ea typeface="Consolas"/>
                <a:cs typeface="Consolas"/>
                <a:sym typeface="Consolas"/>
              </a:rPr>
              <a:t>       </a:t>
            </a:r>
            <a:r>
              <a:rPr lang="en" sz="1000">
                <a:solidFill>
                  <a:srgbClr val="EEFFFF"/>
                </a:solidFill>
                <a:latin typeface="Consolas"/>
                <a:ea typeface="Consolas"/>
                <a:cs typeface="Consolas"/>
                <a:sym typeface="Consolas"/>
              </a:rPr>
              <a:t>textView</a:t>
            </a:r>
            <a:r>
              <a:rPr lang="en" sz="1000">
                <a:solidFill>
                  <a:srgbClr val="89DDFF"/>
                </a:solidFill>
                <a:latin typeface="Consolas"/>
                <a:ea typeface="Consolas"/>
                <a:cs typeface="Consolas"/>
                <a:sym typeface="Consolas"/>
              </a:rPr>
              <a:t>.</a:t>
            </a:r>
            <a:r>
              <a:rPr i="1" lang="en" sz="1000">
                <a:solidFill>
                  <a:srgbClr val="EEFFFF"/>
                </a:solidFill>
                <a:latin typeface="Consolas"/>
                <a:ea typeface="Consolas"/>
                <a:cs typeface="Consolas"/>
                <a:sym typeface="Consolas"/>
              </a:rPr>
              <a:t>text </a:t>
            </a:r>
            <a:r>
              <a:rPr lang="en" sz="1000">
                <a:solidFill>
                  <a:srgbClr val="89DDFF"/>
                </a:solidFill>
                <a:latin typeface="Consolas"/>
                <a:ea typeface="Consolas"/>
                <a:cs typeface="Consolas"/>
                <a:sym typeface="Consolas"/>
              </a:rPr>
              <a:t>= </a:t>
            </a:r>
            <a:r>
              <a:rPr lang="en" sz="1000">
                <a:solidFill>
                  <a:srgbClr val="EEFFFF"/>
                </a:solidFill>
                <a:latin typeface="Consolas"/>
                <a:ea typeface="Consolas"/>
                <a:cs typeface="Consolas"/>
                <a:sym typeface="Consolas"/>
              </a:rPr>
              <a:t>message</a:t>
            </a:r>
            <a:endParaRPr sz="1000">
              <a:solidFill>
                <a:srgbClr val="EE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EEFFFF"/>
                </a:solidFill>
                <a:latin typeface="Consolas"/>
                <a:ea typeface="Consolas"/>
                <a:cs typeface="Consolas"/>
                <a:sym typeface="Consolas"/>
              </a:rPr>
              <a:t>   </a:t>
            </a:r>
            <a:r>
              <a:rPr lang="en" sz="1000">
                <a:solidFill>
                  <a:srgbClr val="89DDFF"/>
                </a:solidFill>
                <a:latin typeface="Consolas"/>
                <a:ea typeface="Consolas"/>
                <a:cs typeface="Consolas"/>
                <a:sym typeface="Consolas"/>
              </a:rPr>
              <a:t>}</a:t>
            </a:r>
            <a:endParaRPr sz="10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latin typeface="Consolas"/>
                <a:ea typeface="Consolas"/>
                <a:cs typeface="Consolas"/>
                <a:sym typeface="Consolas"/>
              </a:rPr>
              <a:t>}</a:t>
            </a:r>
            <a:endParaRPr sz="1000">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i="1">
              <a:solidFill>
                <a:srgbClr val="C792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80808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a:solidFill>
                  <a:srgbClr val="C792EA"/>
                </a:solidFill>
                <a:latin typeface="Consolas"/>
                <a:ea typeface="Consolas"/>
                <a:cs typeface="Consolas"/>
                <a:sym typeface="Consolas"/>
              </a:rPr>
              <a:t>fun </a:t>
            </a:r>
            <a:r>
              <a:rPr lang="en">
                <a:solidFill>
                  <a:srgbClr val="82AAFF"/>
                </a:solidFill>
                <a:latin typeface="Consolas"/>
                <a:ea typeface="Consolas"/>
                <a:cs typeface="Consolas"/>
                <a:sym typeface="Consolas"/>
              </a:rPr>
              <a:t>onClick</a:t>
            </a:r>
            <a:r>
              <a:rPr lang="en">
                <a:solidFill>
                  <a:srgbClr val="89DDFF"/>
                </a:solidFill>
                <a:latin typeface="Consolas"/>
                <a:ea typeface="Consolas"/>
                <a:cs typeface="Consolas"/>
                <a:sym typeface="Consolas"/>
              </a:rPr>
              <a:t>(</a:t>
            </a:r>
            <a:r>
              <a:rPr lang="en">
                <a:solidFill>
                  <a:srgbClr val="F78C6C"/>
                </a:solidFill>
                <a:latin typeface="Consolas"/>
                <a:ea typeface="Consolas"/>
                <a:cs typeface="Consolas"/>
                <a:sym typeface="Consolas"/>
              </a:rPr>
              <a:t>v</a:t>
            </a:r>
            <a:r>
              <a:rPr lang="en">
                <a:solidFill>
                  <a:srgbClr val="89DDFF"/>
                </a:solidFill>
                <a:latin typeface="Consolas"/>
                <a:ea typeface="Consolas"/>
                <a:cs typeface="Consolas"/>
                <a:sym typeface="Consolas"/>
              </a:rPr>
              <a:t>:</a:t>
            </a:r>
            <a:r>
              <a:rPr lang="en">
                <a:solidFill>
                  <a:srgbClr val="EEFFFF"/>
                </a:solidFill>
                <a:latin typeface="Consolas"/>
                <a:ea typeface="Consolas"/>
                <a:cs typeface="Consolas"/>
                <a:sym typeface="Consolas"/>
              </a:rPr>
              <a:t>View</a:t>
            </a:r>
            <a:r>
              <a:rPr lang="en">
                <a:solidFill>
                  <a:srgbClr val="89DDFF"/>
                </a:solidFill>
                <a:latin typeface="Consolas"/>
                <a:ea typeface="Consolas"/>
                <a:cs typeface="Consolas"/>
                <a:sym typeface="Consolas"/>
              </a:rPr>
              <a:t>) {</a:t>
            </a:r>
            <a:endParaRPr>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latin typeface="Consolas"/>
                <a:ea typeface="Consolas"/>
                <a:cs typeface="Consolas"/>
                <a:sym typeface="Consolas"/>
              </a:rPr>
              <a:t>   </a:t>
            </a:r>
            <a:r>
              <a:rPr lang="en">
                <a:solidFill>
                  <a:srgbClr val="82AAFF"/>
                </a:solidFill>
                <a:latin typeface="Consolas"/>
                <a:ea typeface="Consolas"/>
                <a:cs typeface="Consolas"/>
                <a:sym typeface="Consolas"/>
              </a:rPr>
              <a:t>Thread</a:t>
            </a:r>
            <a:r>
              <a:rPr lang="en">
                <a:solidFill>
                  <a:srgbClr val="89DDFF"/>
                </a:solidFill>
                <a:latin typeface="Consolas"/>
                <a:ea typeface="Consolas"/>
                <a:cs typeface="Consolas"/>
                <a:sym typeface="Consolas"/>
              </a:rPr>
              <a:t>(</a:t>
            </a:r>
            <a:r>
              <a:rPr i="1" lang="en">
                <a:solidFill>
                  <a:srgbClr val="82AAFF"/>
                </a:solidFill>
                <a:latin typeface="Consolas"/>
                <a:ea typeface="Consolas"/>
                <a:cs typeface="Consolas"/>
                <a:sym typeface="Consolas"/>
              </a:rPr>
              <a:t>Runnable </a:t>
            </a:r>
            <a:r>
              <a:rPr lang="en">
                <a:solidFill>
                  <a:srgbClr val="808080"/>
                </a:solidFill>
                <a:latin typeface="Consolas"/>
                <a:ea typeface="Consolas"/>
                <a:cs typeface="Consolas"/>
                <a:sym typeface="Consolas"/>
              </a:rPr>
              <a:t>{</a:t>
            </a:r>
            <a:endParaRPr>
              <a:solidFill>
                <a:srgbClr val="80808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08080"/>
                </a:solidFill>
                <a:latin typeface="Consolas"/>
                <a:ea typeface="Consolas"/>
                <a:cs typeface="Consolas"/>
                <a:sym typeface="Consolas"/>
              </a:rPr>
              <a:t>       </a:t>
            </a:r>
            <a:r>
              <a:rPr i="1" lang="en">
                <a:solidFill>
                  <a:srgbClr val="C792EA"/>
                </a:solidFill>
                <a:latin typeface="Consolas"/>
                <a:ea typeface="Consolas"/>
                <a:cs typeface="Consolas"/>
                <a:sym typeface="Consolas"/>
              </a:rPr>
              <a:t>public override fun </a:t>
            </a:r>
            <a:r>
              <a:rPr lang="en">
                <a:solidFill>
                  <a:srgbClr val="82AAFF"/>
                </a:solidFill>
                <a:latin typeface="Consolas"/>
                <a:ea typeface="Consolas"/>
                <a:cs typeface="Consolas"/>
                <a:sym typeface="Consolas"/>
              </a:rPr>
              <a:t>run</a:t>
            </a:r>
            <a:r>
              <a:rPr lang="en">
                <a:solidFill>
                  <a:srgbClr val="89DDFF"/>
                </a:solidFill>
                <a:latin typeface="Consolas"/>
                <a:ea typeface="Consolas"/>
                <a:cs typeface="Consolas"/>
                <a:sym typeface="Consolas"/>
              </a:rPr>
              <a:t>() {</a:t>
            </a:r>
            <a:endParaRPr>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latin typeface="Consolas"/>
                <a:ea typeface="Consolas"/>
                <a:cs typeface="Consolas"/>
                <a:sym typeface="Consolas"/>
              </a:rPr>
              <a:t>           </a:t>
            </a:r>
            <a:r>
              <a:rPr i="1" lang="en">
                <a:solidFill>
                  <a:srgbClr val="C792EA"/>
                </a:solidFill>
                <a:latin typeface="Consolas"/>
                <a:ea typeface="Consolas"/>
                <a:cs typeface="Consolas"/>
                <a:sym typeface="Consolas"/>
              </a:rPr>
              <a:t>val </a:t>
            </a:r>
            <a:r>
              <a:rPr lang="en">
                <a:solidFill>
                  <a:srgbClr val="EEFFFF"/>
                </a:solidFill>
                <a:latin typeface="Consolas"/>
                <a:ea typeface="Consolas"/>
                <a:cs typeface="Consolas"/>
                <a:sym typeface="Consolas"/>
              </a:rPr>
              <a:t>text </a:t>
            </a:r>
            <a:r>
              <a:rPr lang="en">
                <a:solidFill>
                  <a:srgbClr val="89DDFF"/>
                </a:solidFill>
                <a:latin typeface="Consolas"/>
                <a:ea typeface="Consolas"/>
                <a:cs typeface="Consolas"/>
                <a:sym typeface="Consolas"/>
              </a:rPr>
              <a:t>= </a:t>
            </a:r>
            <a:r>
              <a:rPr lang="en">
                <a:solidFill>
                  <a:srgbClr val="EEFFFF"/>
                </a:solidFill>
                <a:latin typeface="Consolas"/>
                <a:ea typeface="Consolas"/>
                <a:cs typeface="Consolas"/>
                <a:sym typeface="Consolas"/>
              </a:rPr>
              <a:t>loadText</a:t>
            </a:r>
            <a:r>
              <a:rPr lang="en">
                <a:solidFill>
                  <a:srgbClr val="89DDFF"/>
                </a:solidFill>
                <a:latin typeface="Consolas"/>
                <a:ea typeface="Consolas"/>
                <a:cs typeface="Consolas"/>
                <a:sym typeface="Consolas"/>
              </a:rPr>
              <a:t>(</a:t>
            </a:r>
            <a:r>
              <a:rPr lang="en">
                <a:solidFill>
                  <a:srgbClr val="C3E88D"/>
                </a:solidFill>
                <a:latin typeface="Consolas"/>
                <a:ea typeface="Consolas"/>
                <a:cs typeface="Consolas"/>
                <a:sym typeface="Consolas"/>
              </a:rPr>
              <a:t>"Binar Academy"</a:t>
            </a:r>
            <a:r>
              <a:rPr lang="en">
                <a:solidFill>
                  <a:srgbClr val="89DDFF"/>
                </a:solidFill>
                <a:latin typeface="Consolas"/>
                <a:ea typeface="Consolas"/>
                <a:cs typeface="Consolas"/>
                <a:sym typeface="Consolas"/>
              </a:rPr>
              <a:t>)</a:t>
            </a:r>
            <a:endParaRPr>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latin typeface="Consolas"/>
                <a:ea typeface="Consolas"/>
                <a:cs typeface="Consolas"/>
                <a:sym typeface="Consolas"/>
              </a:rPr>
              <a:t>           </a:t>
            </a:r>
            <a:r>
              <a:rPr i="1" lang="en">
                <a:solidFill>
                  <a:srgbClr val="C792EA"/>
                </a:solidFill>
                <a:latin typeface="Consolas"/>
                <a:ea typeface="Consolas"/>
                <a:cs typeface="Consolas"/>
                <a:sym typeface="Consolas"/>
              </a:rPr>
              <a:t>val </a:t>
            </a:r>
            <a:r>
              <a:rPr lang="en">
                <a:solidFill>
                  <a:srgbClr val="EEFFFF"/>
                </a:solidFill>
                <a:latin typeface="Consolas"/>
                <a:ea typeface="Consolas"/>
                <a:cs typeface="Consolas"/>
                <a:sym typeface="Consolas"/>
              </a:rPr>
              <a:t>msg </a:t>
            </a:r>
            <a:r>
              <a:rPr lang="en">
                <a:solidFill>
                  <a:srgbClr val="89DDFF"/>
                </a:solidFill>
                <a:latin typeface="Consolas"/>
                <a:ea typeface="Consolas"/>
                <a:cs typeface="Consolas"/>
                <a:sym typeface="Consolas"/>
              </a:rPr>
              <a:t>= </a:t>
            </a:r>
            <a:r>
              <a:rPr lang="en">
                <a:solidFill>
                  <a:srgbClr val="EEFFFF"/>
                </a:solidFill>
                <a:latin typeface="Consolas"/>
                <a:ea typeface="Consolas"/>
                <a:cs typeface="Consolas"/>
                <a:sym typeface="Consolas"/>
              </a:rPr>
              <a:t>Message</a:t>
            </a:r>
            <a:r>
              <a:rPr lang="en">
                <a:solidFill>
                  <a:srgbClr val="89DDFF"/>
                </a:solidFill>
                <a:latin typeface="Consolas"/>
                <a:ea typeface="Consolas"/>
                <a:cs typeface="Consolas"/>
                <a:sym typeface="Consolas"/>
              </a:rPr>
              <a:t>.</a:t>
            </a:r>
            <a:r>
              <a:rPr lang="en">
                <a:solidFill>
                  <a:srgbClr val="82AAFF"/>
                </a:solidFill>
                <a:latin typeface="Consolas"/>
                <a:ea typeface="Consolas"/>
                <a:cs typeface="Consolas"/>
                <a:sym typeface="Consolas"/>
              </a:rPr>
              <a:t>obtain</a:t>
            </a:r>
            <a:r>
              <a:rPr lang="en">
                <a:solidFill>
                  <a:srgbClr val="89DDFF"/>
                </a:solidFill>
                <a:latin typeface="Consolas"/>
                <a:ea typeface="Consolas"/>
                <a:cs typeface="Consolas"/>
                <a:sym typeface="Consolas"/>
              </a:rPr>
              <a:t>()</a:t>
            </a:r>
            <a:endParaRPr>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latin typeface="Consolas"/>
                <a:ea typeface="Consolas"/>
                <a:cs typeface="Consolas"/>
                <a:sym typeface="Consolas"/>
              </a:rPr>
              <a:t>           </a:t>
            </a:r>
            <a:r>
              <a:rPr lang="en">
                <a:solidFill>
                  <a:srgbClr val="EEFFFF"/>
                </a:solidFill>
                <a:latin typeface="Consolas"/>
                <a:ea typeface="Consolas"/>
                <a:cs typeface="Consolas"/>
                <a:sym typeface="Consolas"/>
              </a:rPr>
              <a:t>msg</a:t>
            </a:r>
            <a:r>
              <a:rPr lang="en">
                <a:solidFill>
                  <a:srgbClr val="89DDFF"/>
                </a:solidFill>
                <a:latin typeface="Consolas"/>
                <a:ea typeface="Consolas"/>
                <a:cs typeface="Consolas"/>
                <a:sym typeface="Consolas"/>
              </a:rPr>
              <a:t>.</a:t>
            </a:r>
            <a:r>
              <a:rPr i="1" lang="en">
                <a:solidFill>
                  <a:srgbClr val="EEFFFF"/>
                </a:solidFill>
                <a:latin typeface="Consolas"/>
                <a:ea typeface="Consolas"/>
                <a:cs typeface="Consolas"/>
                <a:sym typeface="Consolas"/>
              </a:rPr>
              <a:t>obj </a:t>
            </a:r>
            <a:r>
              <a:rPr lang="en">
                <a:solidFill>
                  <a:srgbClr val="89DDFF"/>
                </a:solidFill>
                <a:latin typeface="Consolas"/>
                <a:ea typeface="Consolas"/>
                <a:cs typeface="Consolas"/>
                <a:sym typeface="Consolas"/>
              </a:rPr>
              <a:t>= </a:t>
            </a:r>
            <a:r>
              <a:rPr lang="en">
                <a:solidFill>
                  <a:srgbClr val="EEFFFF"/>
                </a:solidFill>
                <a:latin typeface="Consolas"/>
                <a:ea typeface="Consolas"/>
                <a:cs typeface="Consolas"/>
                <a:sym typeface="Consolas"/>
              </a:rPr>
              <a:t>text</a:t>
            </a:r>
            <a:endParaRPr>
              <a:solidFill>
                <a:srgbClr val="EE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EFFFF"/>
                </a:solidFill>
                <a:latin typeface="Consolas"/>
                <a:ea typeface="Consolas"/>
                <a:cs typeface="Consolas"/>
                <a:sym typeface="Consolas"/>
              </a:rPr>
              <a:t>           msg</a:t>
            </a:r>
            <a:r>
              <a:rPr lang="en">
                <a:solidFill>
                  <a:srgbClr val="89DDFF"/>
                </a:solidFill>
                <a:latin typeface="Consolas"/>
                <a:ea typeface="Consolas"/>
                <a:cs typeface="Consolas"/>
                <a:sym typeface="Consolas"/>
              </a:rPr>
              <a:t>.</a:t>
            </a:r>
            <a:r>
              <a:rPr lang="en">
                <a:solidFill>
                  <a:srgbClr val="82AAFF"/>
                </a:solidFill>
                <a:latin typeface="Consolas"/>
                <a:ea typeface="Consolas"/>
                <a:cs typeface="Consolas"/>
                <a:sym typeface="Consolas"/>
              </a:rPr>
              <a:t>setTarget</a:t>
            </a:r>
            <a:r>
              <a:rPr lang="en">
                <a:solidFill>
                  <a:srgbClr val="89DDFF"/>
                </a:solidFill>
                <a:latin typeface="Consolas"/>
                <a:ea typeface="Consolas"/>
                <a:cs typeface="Consolas"/>
                <a:sym typeface="Consolas"/>
              </a:rPr>
              <a:t>(</a:t>
            </a:r>
            <a:r>
              <a:rPr i="1" lang="en">
                <a:solidFill>
                  <a:srgbClr val="EEFFFF"/>
                </a:solidFill>
                <a:latin typeface="Consolas"/>
                <a:ea typeface="Consolas"/>
                <a:cs typeface="Consolas"/>
                <a:sym typeface="Consolas"/>
              </a:rPr>
              <a:t>handler</a:t>
            </a:r>
            <a:r>
              <a:rPr lang="en">
                <a:solidFill>
                  <a:srgbClr val="89DDFF"/>
                </a:solidFill>
                <a:latin typeface="Consolas"/>
                <a:ea typeface="Consolas"/>
                <a:cs typeface="Consolas"/>
                <a:sym typeface="Consolas"/>
              </a:rPr>
              <a:t>)</a:t>
            </a:r>
            <a:endParaRPr>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latin typeface="Consolas"/>
                <a:ea typeface="Consolas"/>
                <a:cs typeface="Consolas"/>
                <a:sym typeface="Consolas"/>
              </a:rPr>
              <a:t>           </a:t>
            </a:r>
            <a:r>
              <a:rPr lang="en">
                <a:solidFill>
                  <a:srgbClr val="EEFFFF"/>
                </a:solidFill>
                <a:latin typeface="Consolas"/>
                <a:ea typeface="Consolas"/>
                <a:cs typeface="Consolas"/>
                <a:sym typeface="Consolas"/>
              </a:rPr>
              <a:t>msg</a:t>
            </a:r>
            <a:r>
              <a:rPr lang="en">
                <a:solidFill>
                  <a:srgbClr val="89DDFF"/>
                </a:solidFill>
                <a:latin typeface="Consolas"/>
                <a:ea typeface="Consolas"/>
                <a:cs typeface="Consolas"/>
                <a:sym typeface="Consolas"/>
              </a:rPr>
              <a:t>.</a:t>
            </a:r>
            <a:r>
              <a:rPr lang="en">
                <a:solidFill>
                  <a:srgbClr val="82AAFF"/>
                </a:solidFill>
                <a:latin typeface="Consolas"/>
                <a:ea typeface="Consolas"/>
                <a:cs typeface="Consolas"/>
                <a:sym typeface="Consolas"/>
              </a:rPr>
              <a:t>sendToTarget</a:t>
            </a:r>
            <a:r>
              <a:rPr lang="en">
                <a:solidFill>
                  <a:srgbClr val="89DDFF"/>
                </a:solidFill>
                <a:latin typeface="Consolas"/>
                <a:ea typeface="Consolas"/>
                <a:cs typeface="Consolas"/>
                <a:sym typeface="Consolas"/>
              </a:rPr>
              <a:t>()</a:t>
            </a:r>
            <a:endParaRPr>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latin typeface="Consolas"/>
                <a:ea typeface="Consolas"/>
                <a:cs typeface="Consolas"/>
                <a:sym typeface="Consolas"/>
              </a:rPr>
              <a:t>       }</a:t>
            </a:r>
            <a:endParaRPr>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latin typeface="Consolas"/>
                <a:ea typeface="Consolas"/>
                <a:cs typeface="Consolas"/>
                <a:sym typeface="Consolas"/>
              </a:rPr>
              <a:t>   </a:t>
            </a:r>
            <a:r>
              <a:rPr lang="en">
                <a:solidFill>
                  <a:srgbClr val="808080"/>
                </a:solidFill>
                <a:latin typeface="Consolas"/>
                <a:ea typeface="Consolas"/>
                <a:cs typeface="Consolas"/>
                <a:sym typeface="Consolas"/>
              </a:rPr>
              <a:t>}</a:t>
            </a:r>
            <a:r>
              <a:rPr lang="en">
                <a:solidFill>
                  <a:srgbClr val="89DDFF"/>
                </a:solidFill>
                <a:latin typeface="Consolas"/>
                <a:ea typeface="Consolas"/>
                <a:cs typeface="Consolas"/>
                <a:sym typeface="Consolas"/>
              </a:rPr>
              <a:t>).</a:t>
            </a:r>
            <a:r>
              <a:rPr lang="en">
                <a:solidFill>
                  <a:srgbClr val="82AAFF"/>
                </a:solidFill>
                <a:latin typeface="Consolas"/>
                <a:ea typeface="Consolas"/>
                <a:cs typeface="Consolas"/>
                <a:sym typeface="Consolas"/>
              </a:rPr>
              <a:t>start</a:t>
            </a:r>
            <a:r>
              <a:rPr lang="en">
                <a:solidFill>
                  <a:srgbClr val="89DDFF"/>
                </a:solidFill>
                <a:latin typeface="Consolas"/>
                <a:ea typeface="Consolas"/>
                <a:cs typeface="Consolas"/>
                <a:sym typeface="Consolas"/>
              </a:rPr>
              <a:t>()</a:t>
            </a:r>
            <a:endParaRPr>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latin typeface="Consolas"/>
                <a:ea typeface="Consolas"/>
                <a:cs typeface="Consolas"/>
                <a:sym typeface="Consolas"/>
              </a:rPr>
              <a:t>}</a:t>
            </a:r>
            <a:endParaRPr>
              <a:solidFill>
                <a:srgbClr val="89DD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a:solidFill>
                <a:srgbClr val="000080"/>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856204b54f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g856204b54f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856204b54f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856204b54f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21f7de9590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g121f7de9590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856204b54f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856204b54f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22e1a60f77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g122e1a60f77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856204b54f_0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856204b54f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3ded28ca4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83ded28ca4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21f7de9590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8" name="Google Shape;1058;g121f7de9590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856204b54f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856204b54f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1000">
                <a:solidFill>
                  <a:srgbClr val="C792EA"/>
                </a:solidFill>
                <a:highlight>
                  <a:schemeClr val="dk1"/>
                </a:highlight>
                <a:latin typeface="Consolas"/>
                <a:ea typeface="Consolas"/>
                <a:cs typeface="Consolas"/>
                <a:sym typeface="Consolas"/>
              </a:rPr>
              <a:t>private class </a:t>
            </a:r>
            <a:r>
              <a:rPr lang="en" sz="1000">
                <a:solidFill>
                  <a:srgbClr val="EEFFFF"/>
                </a:solidFill>
                <a:highlight>
                  <a:schemeClr val="dk1"/>
                </a:highlight>
                <a:latin typeface="Consolas"/>
                <a:ea typeface="Consolas"/>
                <a:cs typeface="Consolas"/>
                <a:sym typeface="Consolas"/>
              </a:rPr>
              <a:t>DownloadFilesTask</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AsyncTask</a:t>
            </a:r>
            <a:r>
              <a:rPr lang="en" sz="1000">
                <a:solidFill>
                  <a:srgbClr val="89DDFF"/>
                </a:solidFill>
                <a:highlight>
                  <a:schemeClr val="dk1"/>
                </a:highlight>
                <a:latin typeface="Consolas"/>
                <a:ea typeface="Consolas"/>
                <a:cs typeface="Consolas"/>
                <a:sym typeface="Consolas"/>
              </a:rPr>
              <a:t>&lt;</a:t>
            </a:r>
            <a:r>
              <a:rPr lang="en" sz="1000">
                <a:solidFill>
                  <a:srgbClr val="EEFFFF"/>
                </a:solidFill>
                <a:highlight>
                  <a:schemeClr val="dk1"/>
                </a:highlight>
                <a:latin typeface="Consolas"/>
                <a:ea typeface="Consolas"/>
                <a:cs typeface="Consolas"/>
                <a:sym typeface="Consolas"/>
              </a:rPr>
              <a:t>URL</a:t>
            </a: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Int</a:t>
            </a: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Long</a:t>
            </a:r>
            <a:r>
              <a:rPr lang="en" sz="1000">
                <a:solidFill>
                  <a:srgbClr val="89DDFF"/>
                </a:solidFill>
                <a:highlight>
                  <a:schemeClr val="dk1"/>
                </a:highlight>
                <a:latin typeface="Consolas"/>
                <a:ea typeface="Consolas"/>
                <a:cs typeface="Consolas"/>
                <a:sym typeface="Consolas"/>
              </a:rPr>
              <a:t>&gt;() {</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i="1" lang="en" sz="1000">
                <a:solidFill>
                  <a:srgbClr val="C792EA"/>
                </a:solidFill>
                <a:highlight>
                  <a:schemeClr val="dk1"/>
                </a:highlight>
                <a:latin typeface="Consolas"/>
                <a:ea typeface="Consolas"/>
                <a:cs typeface="Consolas"/>
                <a:sym typeface="Consolas"/>
              </a:rPr>
              <a:t>protected fun </a:t>
            </a:r>
            <a:r>
              <a:rPr lang="en" sz="1000">
                <a:solidFill>
                  <a:srgbClr val="EEFFFF"/>
                </a:solidFill>
                <a:highlight>
                  <a:schemeClr val="dk1"/>
                </a:highlight>
                <a:latin typeface="Consolas"/>
                <a:ea typeface="Consolas"/>
                <a:cs typeface="Consolas"/>
                <a:sym typeface="Consolas"/>
              </a:rPr>
              <a:t>doInBackground</a:t>
            </a:r>
            <a:r>
              <a:rPr lang="en" sz="1000">
                <a:solidFill>
                  <a:srgbClr val="89DDFF"/>
                </a:solidFill>
                <a:highlight>
                  <a:schemeClr val="dk1"/>
                </a:highlight>
                <a:latin typeface="Consolas"/>
                <a:ea typeface="Consolas"/>
                <a:cs typeface="Consolas"/>
                <a:sym typeface="Consolas"/>
              </a:rPr>
              <a:t>(</a:t>
            </a:r>
            <a:r>
              <a:rPr i="1" lang="en" sz="1000">
                <a:solidFill>
                  <a:srgbClr val="C792EA"/>
                </a:solidFill>
                <a:highlight>
                  <a:schemeClr val="dk1"/>
                </a:highlight>
                <a:latin typeface="Consolas"/>
                <a:ea typeface="Consolas"/>
                <a:cs typeface="Consolas"/>
                <a:sym typeface="Consolas"/>
              </a:rPr>
              <a:t>vararg </a:t>
            </a:r>
            <a:r>
              <a:rPr lang="en" sz="1000">
                <a:solidFill>
                  <a:srgbClr val="EEFFFF"/>
                </a:solidFill>
                <a:highlight>
                  <a:schemeClr val="dk1"/>
                </a:highlight>
                <a:latin typeface="Consolas"/>
                <a:ea typeface="Consolas"/>
                <a:cs typeface="Consolas"/>
                <a:sym typeface="Consolas"/>
              </a:rPr>
              <a:t>urls</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URL</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Long </a:t>
            </a:r>
            <a:r>
              <a:rPr lang="en" sz="1000">
                <a:solidFill>
                  <a:srgbClr val="89DDFF"/>
                </a:solidFill>
                <a:highlight>
                  <a:schemeClr val="dk1"/>
                </a:highlight>
                <a:latin typeface="Consolas"/>
                <a:ea typeface="Consolas"/>
                <a:cs typeface="Consolas"/>
                <a:sym typeface="Consolas"/>
              </a:rPr>
              <a:t>{</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i="1" lang="en" sz="1000">
                <a:solidFill>
                  <a:srgbClr val="C792EA"/>
                </a:solidFill>
                <a:highlight>
                  <a:schemeClr val="dk1"/>
                </a:highlight>
                <a:latin typeface="Consolas"/>
                <a:ea typeface="Consolas"/>
                <a:cs typeface="Consolas"/>
                <a:sym typeface="Consolas"/>
              </a:rPr>
              <a:t>val </a:t>
            </a:r>
            <a:r>
              <a:rPr lang="en" sz="1000">
                <a:solidFill>
                  <a:srgbClr val="EEFFFF"/>
                </a:solidFill>
                <a:highlight>
                  <a:schemeClr val="dk1"/>
                </a:highlight>
                <a:latin typeface="Consolas"/>
                <a:ea typeface="Consolas"/>
                <a:cs typeface="Consolas"/>
                <a:sym typeface="Consolas"/>
              </a:rPr>
              <a:t>count </a:t>
            </a: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urls</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size</a:t>
            </a:r>
            <a:endParaRPr sz="10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EEFFFF"/>
                </a:solidFill>
                <a:highlight>
                  <a:schemeClr val="dk1"/>
                </a:highlight>
                <a:latin typeface="Consolas"/>
                <a:ea typeface="Consolas"/>
                <a:cs typeface="Consolas"/>
                <a:sym typeface="Consolas"/>
              </a:rPr>
              <a:t>       </a:t>
            </a:r>
            <a:r>
              <a:rPr i="1" lang="en" sz="1000">
                <a:solidFill>
                  <a:srgbClr val="C792EA"/>
                </a:solidFill>
                <a:highlight>
                  <a:schemeClr val="dk1"/>
                </a:highlight>
                <a:latin typeface="Consolas"/>
                <a:ea typeface="Consolas"/>
                <a:cs typeface="Consolas"/>
                <a:sym typeface="Consolas"/>
              </a:rPr>
              <a:t>val </a:t>
            </a:r>
            <a:r>
              <a:rPr lang="en" sz="1000">
                <a:solidFill>
                  <a:srgbClr val="EEFFFF"/>
                </a:solidFill>
                <a:highlight>
                  <a:schemeClr val="dk1"/>
                </a:highlight>
                <a:latin typeface="Consolas"/>
                <a:ea typeface="Consolas"/>
                <a:cs typeface="Consolas"/>
                <a:sym typeface="Consolas"/>
              </a:rPr>
              <a:t>totalSize</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Long </a:t>
            </a:r>
            <a:r>
              <a:rPr lang="en" sz="1000">
                <a:solidFill>
                  <a:srgbClr val="89DDFF"/>
                </a:solidFill>
                <a:highlight>
                  <a:schemeClr val="dk1"/>
                </a:highlight>
                <a:latin typeface="Consolas"/>
                <a:ea typeface="Consolas"/>
                <a:cs typeface="Consolas"/>
                <a:sym typeface="Consolas"/>
              </a:rPr>
              <a:t>= </a:t>
            </a:r>
            <a:r>
              <a:rPr lang="en" sz="1000">
                <a:solidFill>
                  <a:srgbClr val="F78C6C"/>
                </a:solidFill>
                <a:highlight>
                  <a:schemeClr val="dk1"/>
                </a:highlight>
                <a:latin typeface="Consolas"/>
                <a:ea typeface="Consolas"/>
                <a:cs typeface="Consolas"/>
                <a:sym typeface="Consolas"/>
              </a:rPr>
              <a:t>0</a:t>
            </a:r>
            <a:endParaRPr sz="1000">
              <a:solidFill>
                <a:srgbClr val="F78C6C"/>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78C6C"/>
                </a:solidFill>
                <a:highlight>
                  <a:schemeClr val="dk1"/>
                </a:highlight>
                <a:latin typeface="Consolas"/>
                <a:ea typeface="Consolas"/>
                <a:cs typeface="Consolas"/>
                <a:sym typeface="Consolas"/>
              </a:rPr>
              <a:t>       </a:t>
            </a:r>
            <a:r>
              <a:rPr i="1" lang="en" sz="1000">
                <a:solidFill>
                  <a:srgbClr val="C792EA"/>
                </a:solidFill>
                <a:highlight>
                  <a:schemeClr val="dk1"/>
                </a:highlight>
                <a:latin typeface="Consolas"/>
                <a:ea typeface="Consolas"/>
                <a:cs typeface="Consolas"/>
                <a:sym typeface="Consolas"/>
              </a:rPr>
              <a:t>for </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i </a:t>
            </a:r>
            <a:r>
              <a:rPr i="1" lang="en" sz="1000">
                <a:solidFill>
                  <a:srgbClr val="C792EA"/>
                </a:solidFill>
                <a:highlight>
                  <a:schemeClr val="dk1"/>
                </a:highlight>
                <a:latin typeface="Consolas"/>
                <a:ea typeface="Consolas"/>
                <a:cs typeface="Consolas"/>
                <a:sym typeface="Consolas"/>
              </a:rPr>
              <a:t>in </a:t>
            </a:r>
            <a:r>
              <a:rPr lang="en" sz="1000">
                <a:solidFill>
                  <a:srgbClr val="F78C6C"/>
                </a:solidFill>
                <a:highlight>
                  <a:schemeClr val="dk1"/>
                </a:highlight>
                <a:latin typeface="Consolas"/>
                <a:ea typeface="Consolas"/>
                <a:cs typeface="Consolas"/>
                <a:sym typeface="Consolas"/>
              </a:rPr>
              <a:t>0 </a:t>
            </a:r>
            <a:r>
              <a:rPr lang="en" sz="1000">
                <a:solidFill>
                  <a:srgbClr val="EEFFFF"/>
                </a:solidFill>
                <a:highlight>
                  <a:schemeClr val="dk1"/>
                </a:highlight>
                <a:latin typeface="Consolas"/>
                <a:ea typeface="Consolas"/>
                <a:cs typeface="Consolas"/>
                <a:sym typeface="Consolas"/>
              </a:rPr>
              <a:t>until count</a:t>
            </a:r>
            <a:r>
              <a:rPr lang="en" sz="1000">
                <a:solidFill>
                  <a:srgbClr val="89DDFF"/>
                </a:solidFill>
                <a:highlight>
                  <a:schemeClr val="dk1"/>
                </a:highlight>
                <a:latin typeface="Consolas"/>
                <a:ea typeface="Consolas"/>
                <a:cs typeface="Consolas"/>
                <a:sym typeface="Consolas"/>
              </a:rPr>
              <a:t>)</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totalSize </a:t>
            </a: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Downloader</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downloadFile</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urls</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i</a:t>
            </a:r>
            <a:r>
              <a:rPr lang="en" sz="1000">
                <a:solidFill>
                  <a:srgbClr val="89DDFF"/>
                </a:solidFill>
                <a:highlight>
                  <a:schemeClr val="dk1"/>
                </a:highlight>
                <a:latin typeface="Consolas"/>
                <a:ea typeface="Consolas"/>
                <a:cs typeface="Consolas"/>
                <a:sym typeface="Consolas"/>
              </a:rPr>
              <a:t>])</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publishProgress</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i </a:t>
            </a: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count</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toFloat</a:t>
            </a:r>
            <a:r>
              <a:rPr lang="en" sz="1000">
                <a:solidFill>
                  <a:srgbClr val="89DDFF"/>
                </a:solidFill>
                <a:highlight>
                  <a:schemeClr val="dk1"/>
                </a:highlight>
                <a:latin typeface="Consolas"/>
                <a:ea typeface="Consolas"/>
                <a:cs typeface="Consolas"/>
                <a:sym typeface="Consolas"/>
              </a:rPr>
              <a:t>()) * </a:t>
            </a:r>
            <a:r>
              <a:rPr lang="en" sz="1000">
                <a:solidFill>
                  <a:srgbClr val="F78C6C"/>
                </a:solidFill>
                <a:highlight>
                  <a:schemeClr val="dk1"/>
                </a:highlight>
                <a:latin typeface="Consolas"/>
                <a:ea typeface="Consolas"/>
                <a:cs typeface="Consolas"/>
                <a:sym typeface="Consolas"/>
              </a:rPr>
              <a:t>100</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toInt</a:t>
            </a:r>
            <a:r>
              <a:rPr lang="en" sz="1000">
                <a:solidFill>
                  <a:srgbClr val="89DDFF"/>
                </a:solidFill>
                <a:highlight>
                  <a:schemeClr val="dk1"/>
                </a:highlight>
                <a:latin typeface="Consolas"/>
                <a:ea typeface="Consolas"/>
                <a:cs typeface="Consolas"/>
                <a:sym typeface="Consolas"/>
              </a:rPr>
              <a:t>())</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i="1" lang="en" sz="1000">
                <a:solidFill>
                  <a:srgbClr val="616161"/>
                </a:solidFill>
                <a:highlight>
                  <a:schemeClr val="dk1"/>
                </a:highlight>
                <a:latin typeface="Consolas"/>
                <a:ea typeface="Consolas"/>
                <a:cs typeface="Consolas"/>
                <a:sym typeface="Consolas"/>
              </a:rPr>
              <a:t>// Escape early if cancel() is called</a:t>
            </a:r>
            <a:endParaRPr i="1" sz="1000">
              <a:solidFill>
                <a:srgbClr val="61616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1000">
                <a:solidFill>
                  <a:srgbClr val="616161"/>
                </a:solidFill>
                <a:highlight>
                  <a:schemeClr val="dk1"/>
                </a:highlight>
                <a:latin typeface="Consolas"/>
                <a:ea typeface="Consolas"/>
                <a:cs typeface="Consolas"/>
                <a:sym typeface="Consolas"/>
              </a:rPr>
              <a:t>           </a:t>
            </a:r>
            <a:r>
              <a:rPr i="1" lang="en" sz="1000">
                <a:solidFill>
                  <a:srgbClr val="C792EA"/>
                </a:solidFill>
                <a:highlight>
                  <a:schemeClr val="dk1"/>
                </a:highlight>
                <a:latin typeface="Consolas"/>
                <a:ea typeface="Consolas"/>
                <a:cs typeface="Consolas"/>
                <a:sym typeface="Consolas"/>
              </a:rPr>
              <a:t>if </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isCancelled</a:t>
            </a:r>
            <a:r>
              <a:rPr lang="en" sz="1000">
                <a:solidFill>
                  <a:srgbClr val="89DDFF"/>
                </a:solidFill>
                <a:highlight>
                  <a:schemeClr val="dk1"/>
                </a:highlight>
                <a:latin typeface="Consolas"/>
                <a:ea typeface="Consolas"/>
                <a:cs typeface="Consolas"/>
                <a:sym typeface="Consolas"/>
              </a:rPr>
              <a:t>()) </a:t>
            </a:r>
            <a:r>
              <a:rPr i="1" lang="en" sz="1000">
                <a:solidFill>
                  <a:srgbClr val="C792EA"/>
                </a:solidFill>
                <a:highlight>
                  <a:schemeClr val="dk1"/>
                </a:highlight>
                <a:latin typeface="Consolas"/>
                <a:ea typeface="Consolas"/>
                <a:cs typeface="Consolas"/>
                <a:sym typeface="Consolas"/>
              </a:rPr>
              <a:t>break</a:t>
            </a:r>
            <a:endParaRPr i="1" sz="1000">
              <a:solidFill>
                <a:srgbClr val="C792EA"/>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1000">
                <a:solidFill>
                  <a:srgbClr val="C792EA"/>
                </a:solidFill>
                <a:highlight>
                  <a:schemeClr val="dk1"/>
                </a:highlight>
                <a:latin typeface="Consolas"/>
                <a:ea typeface="Consolas"/>
                <a:cs typeface="Consolas"/>
                <a:sym typeface="Consolas"/>
              </a:rPr>
              <a:t>       </a:t>
            </a:r>
            <a:r>
              <a:rPr lang="en" sz="1000">
                <a:solidFill>
                  <a:srgbClr val="89DDFF"/>
                </a:solidFill>
                <a:highlight>
                  <a:schemeClr val="dk1"/>
                </a:highlight>
                <a:latin typeface="Consolas"/>
                <a:ea typeface="Consolas"/>
                <a:cs typeface="Consolas"/>
                <a:sym typeface="Consolas"/>
              </a:rPr>
              <a:t>}</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i="1" lang="en" sz="1000">
                <a:solidFill>
                  <a:srgbClr val="C792EA"/>
                </a:solidFill>
                <a:highlight>
                  <a:schemeClr val="dk1"/>
                </a:highlight>
                <a:latin typeface="Consolas"/>
                <a:ea typeface="Consolas"/>
                <a:cs typeface="Consolas"/>
                <a:sym typeface="Consolas"/>
              </a:rPr>
              <a:t>return </a:t>
            </a:r>
            <a:r>
              <a:rPr lang="en" sz="1000">
                <a:solidFill>
                  <a:srgbClr val="EEFFFF"/>
                </a:solidFill>
                <a:highlight>
                  <a:schemeClr val="dk1"/>
                </a:highlight>
                <a:latin typeface="Consolas"/>
                <a:ea typeface="Consolas"/>
                <a:cs typeface="Consolas"/>
                <a:sym typeface="Consolas"/>
              </a:rPr>
              <a:t>totalSize</a:t>
            </a:r>
            <a:endParaRPr sz="1000">
              <a:solidFill>
                <a:srgbClr val="EEFF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EEFFFF"/>
                </a:solidFill>
                <a:highlight>
                  <a:schemeClr val="dk1"/>
                </a:highlight>
                <a:latin typeface="Consolas"/>
                <a:ea typeface="Consolas"/>
                <a:cs typeface="Consolas"/>
                <a:sym typeface="Consolas"/>
              </a:rPr>
              <a:t>   </a:t>
            </a:r>
            <a:r>
              <a:rPr lang="en" sz="1000">
                <a:solidFill>
                  <a:srgbClr val="89DDFF"/>
                </a:solidFill>
                <a:highlight>
                  <a:schemeClr val="dk1"/>
                </a:highlight>
                <a:latin typeface="Consolas"/>
                <a:ea typeface="Consolas"/>
                <a:cs typeface="Consolas"/>
                <a:sym typeface="Consolas"/>
              </a:rPr>
              <a:t>}</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i="1" lang="en" sz="1000">
                <a:solidFill>
                  <a:srgbClr val="C792EA"/>
                </a:solidFill>
                <a:highlight>
                  <a:schemeClr val="dk1"/>
                </a:highlight>
                <a:latin typeface="Consolas"/>
                <a:ea typeface="Consolas"/>
                <a:cs typeface="Consolas"/>
                <a:sym typeface="Consolas"/>
              </a:rPr>
              <a:t>protected fun </a:t>
            </a:r>
            <a:r>
              <a:rPr lang="en" sz="1000">
                <a:solidFill>
                  <a:srgbClr val="EEFFFF"/>
                </a:solidFill>
                <a:highlight>
                  <a:schemeClr val="dk1"/>
                </a:highlight>
                <a:latin typeface="Consolas"/>
                <a:ea typeface="Consolas"/>
                <a:cs typeface="Consolas"/>
                <a:sym typeface="Consolas"/>
              </a:rPr>
              <a:t>onProgressUpdate</a:t>
            </a:r>
            <a:r>
              <a:rPr lang="en" sz="1000">
                <a:solidFill>
                  <a:srgbClr val="89DDFF"/>
                </a:solidFill>
                <a:highlight>
                  <a:schemeClr val="dk1"/>
                </a:highlight>
                <a:latin typeface="Consolas"/>
                <a:ea typeface="Consolas"/>
                <a:cs typeface="Consolas"/>
                <a:sym typeface="Consolas"/>
              </a:rPr>
              <a:t>(</a:t>
            </a:r>
            <a:r>
              <a:rPr i="1" lang="en" sz="1000">
                <a:solidFill>
                  <a:srgbClr val="C792EA"/>
                </a:solidFill>
                <a:highlight>
                  <a:schemeClr val="dk1"/>
                </a:highlight>
                <a:latin typeface="Consolas"/>
                <a:ea typeface="Consolas"/>
                <a:cs typeface="Consolas"/>
                <a:sym typeface="Consolas"/>
              </a:rPr>
              <a:t>vararg </a:t>
            </a:r>
            <a:r>
              <a:rPr lang="en" sz="1000">
                <a:solidFill>
                  <a:srgbClr val="EEFFFF"/>
                </a:solidFill>
                <a:highlight>
                  <a:schemeClr val="dk1"/>
                </a:highlight>
                <a:latin typeface="Consolas"/>
                <a:ea typeface="Consolas"/>
                <a:cs typeface="Consolas"/>
                <a:sym typeface="Consolas"/>
              </a:rPr>
              <a:t>progress</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Int</a:t>
            </a:r>
            <a:r>
              <a:rPr lang="en" sz="1000">
                <a:solidFill>
                  <a:srgbClr val="89DDFF"/>
                </a:solidFill>
                <a:highlight>
                  <a:schemeClr val="dk1"/>
                </a:highlight>
                <a:latin typeface="Consolas"/>
                <a:ea typeface="Consolas"/>
                <a:cs typeface="Consolas"/>
                <a:sym typeface="Consolas"/>
              </a:rPr>
              <a:t>) {</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setProgressPercent</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progress</a:t>
            </a:r>
            <a:r>
              <a:rPr lang="en" sz="1000">
                <a:solidFill>
                  <a:srgbClr val="89DDFF"/>
                </a:solidFill>
                <a:highlight>
                  <a:schemeClr val="dk1"/>
                </a:highlight>
                <a:latin typeface="Consolas"/>
                <a:ea typeface="Consolas"/>
                <a:cs typeface="Consolas"/>
                <a:sym typeface="Consolas"/>
              </a:rPr>
              <a:t>[</a:t>
            </a:r>
            <a:r>
              <a:rPr lang="en" sz="1000">
                <a:solidFill>
                  <a:srgbClr val="F78C6C"/>
                </a:solidFill>
                <a:highlight>
                  <a:schemeClr val="dk1"/>
                </a:highlight>
                <a:latin typeface="Consolas"/>
                <a:ea typeface="Consolas"/>
                <a:cs typeface="Consolas"/>
                <a:sym typeface="Consolas"/>
              </a:rPr>
              <a:t>0</a:t>
            </a:r>
            <a:r>
              <a:rPr lang="en" sz="1000">
                <a:solidFill>
                  <a:srgbClr val="89DDFF"/>
                </a:solidFill>
                <a:highlight>
                  <a:schemeClr val="dk1"/>
                </a:highlight>
                <a:latin typeface="Consolas"/>
                <a:ea typeface="Consolas"/>
                <a:cs typeface="Consolas"/>
                <a:sym typeface="Consolas"/>
              </a:rPr>
              <a:t>])</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i="1" lang="en" sz="1000">
                <a:solidFill>
                  <a:srgbClr val="C792EA"/>
                </a:solidFill>
                <a:highlight>
                  <a:schemeClr val="dk1"/>
                </a:highlight>
                <a:latin typeface="Consolas"/>
                <a:ea typeface="Consolas"/>
                <a:cs typeface="Consolas"/>
                <a:sym typeface="Consolas"/>
              </a:rPr>
              <a:t>protected fun </a:t>
            </a:r>
            <a:r>
              <a:rPr lang="en" sz="1000">
                <a:solidFill>
                  <a:srgbClr val="EEFFFF"/>
                </a:solidFill>
                <a:highlight>
                  <a:schemeClr val="dk1"/>
                </a:highlight>
                <a:latin typeface="Consolas"/>
                <a:ea typeface="Consolas"/>
                <a:cs typeface="Consolas"/>
                <a:sym typeface="Consolas"/>
              </a:rPr>
              <a:t>onPostExecute</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result</a:t>
            </a:r>
            <a:r>
              <a:rPr lang="en" sz="1000">
                <a:solidFill>
                  <a:srgbClr val="89DDFF"/>
                </a:solidFill>
                <a:highlight>
                  <a:schemeClr val="dk1"/>
                </a:highlight>
                <a:latin typeface="Consolas"/>
                <a:ea typeface="Consolas"/>
                <a:cs typeface="Consolas"/>
                <a:sym typeface="Consolas"/>
              </a:rPr>
              <a:t>:</a:t>
            </a:r>
            <a:r>
              <a:rPr lang="en" sz="1000">
                <a:solidFill>
                  <a:srgbClr val="EEFFFF"/>
                </a:solidFill>
                <a:highlight>
                  <a:schemeClr val="dk1"/>
                </a:highlight>
                <a:latin typeface="Consolas"/>
                <a:ea typeface="Consolas"/>
                <a:cs typeface="Consolas"/>
                <a:sym typeface="Consolas"/>
              </a:rPr>
              <a:t>Long</a:t>
            </a:r>
            <a:r>
              <a:rPr lang="en" sz="1000">
                <a:solidFill>
                  <a:srgbClr val="89DDFF"/>
                </a:solidFill>
                <a:highlight>
                  <a:schemeClr val="dk1"/>
                </a:highlight>
                <a:latin typeface="Consolas"/>
                <a:ea typeface="Consolas"/>
                <a:cs typeface="Consolas"/>
                <a:sym typeface="Consolas"/>
              </a:rPr>
              <a:t>) {</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showDialog</a:t>
            </a:r>
            <a:r>
              <a:rPr lang="en" sz="1000">
                <a:solidFill>
                  <a:srgbClr val="89DDFF"/>
                </a:solidFill>
                <a:highlight>
                  <a:schemeClr val="dk1"/>
                </a:highlight>
                <a:latin typeface="Consolas"/>
                <a:ea typeface="Consolas"/>
                <a:cs typeface="Consolas"/>
                <a:sym typeface="Consolas"/>
              </a:rPr>
              <a:t>(</a:t>
            </a:r>
            <a:r>
              <a:rPr lang="en" sz="1000">
                <a:solidFill>
                  <a:srgbClr val="C3E88D"/>
                </a:solidFill>
                <a:highlight>
                  <a:schemeClr val="dk1"/>
                </a:highlight>
                <a:latin typeface="Consolas"/>
                <a:ea typeface="Consolas"/>
                <a:cs typeface="Consolas"/>
                <a:sym typeface="Consolas"/>
              </a:rPr>
              <a:t>"Downloaded " </a:t>
            </a:r>
            <a:r>
              <a:rPr lang="en" sz="1000">
                <a:solidFill>
                  <a:srgbClr val="89DDFF"/>
                </a:solidFill>
                <a:highlight>
                  <a:schemeClr val="dk1"/>
                </a:highlight>
                <a:latin typeface="Consolas"/>
                <a:ea typeface="Consolas"/>
                <a:cs typeface="Consolas"/>
                <a:sym typeface="Consolas"/>
              </a:rPr>
              <a:t>+ </a:t>
            </a:r>
            <a:r>
              <a:rPr lang="en" sz="1000">
                <a:solidFill>
                  <a:srgbClr val="EEFFFF"/>
                </a:solidFill>
                <a:highlight>
                  <a:schemeClr val="dk1"/>
                </a:highlight>
                <a:latin typeface="Consolas"/>
                <a:ea typeface="Consolas"/>
                <a:cs typeface="Consolas"/>
                <a:sym typeface="Consolas"/>
              </a:rPr>
              <a:t>result </a:t>
            </a:r>
            <a:r>
              <a:rPr lang="en" sz="1000">
                <a:solidFill>
                  <a:srgbClr val="89DDFF"/>
                </a:solidFill>
                <a:highlight>
                  <a:schemeClr val="dk1"/>
                </a:highlight>
                <a:latin typeface="Consolas"/>
                <a:ea typeface="Consolas"/>
                <a:cs typeface="Consolas"/>
                <a:sym typeface="Consolas"/>
              </a:rPr>
              <a:t>+ </a:t>
            </a:r>
            <a:r>
              <a:rPr lang="en" sz="1000">
                <a:solidFill>
                  <a:srgbClr val="C3E88D"/>
                </a:solidFill>
                <a:highlight>
                  <a:schemeClr val="dk1"/>
                </a:highlight>
                <a:latin typeface="Consolas"/>
                <a:ea typeface="Consolas"/>
                <a:cs typeface="Consolas"/>
                <a:sym typeface="Consolas"/>
              </a:rPr>
              <a:t>" bytes"</a:t>
            </a:r>
            <a:r>
              <a:rPr lang="en" sz="1000">
                <a:solidFill>
                  <a:srgbClr val="89DDFF"/>
                </a:solidFill>
                <a:highlight>
                  <a:schemeClr val="dk1"/>
                </a:highlight>
                <a:latin typeface="Consolas"/>
                <a:ea typeface="Consolas"/>
                <a:cs typeface="Consolas"/>
                <a:sym typeface="Consolas"/>
              </a:rPr>
              <a:t>)</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   }</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89DDFF"/>
                </a:solidFill>
                <a:highlight>
                  <a:schemeClr val="dk1"/>
                </a:highlight>
                <a:latin typeface="Consolas"/>
                <a:ea typeface="Consolas"/>
                <a:cs typeface="Consolas"/>
                <a:sym typeface="Consolas"/>
              </a:rPr>
              <a:t>}</a:t>
            </a:r>
            <a:endParaRPr sz="1000">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1000">
              <a:solidFill>
                <a:srgbClr val="00008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22e650d459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122e650d459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21f7de9590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3" name="Google Shape;1103;g121f7de9590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856204b54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g856204b54f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22e1a60f77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g122e1a60f77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856204b54f_0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856204b54f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36ccc89d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g1236ccc89d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21f7de9590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g121f7de9590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856204b54f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9" name="Google Shape;1199;g856204b54f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732f158b3e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732f158b3e_0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856204b54f_0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6" name="Google Shape;1216;g856204b54f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856204b54f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g856204b54f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22e650d459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g122e650d459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ctr">
              <a:spcBef>
                <a:spcPts val="0"/>
              </a:spcBef>
              <a:spcAft>
                <a:spcPts val="0"/>
              </a:spcAft>
              <a:buClr>
                <a:schemeClr val="dk1"/>
              </a:buClr>
              <a:buSzPts val="1100"/>
              <a:buFont typeface="Arial"/>
              <a:buNone/>
            </a:pPr>
            <a:r>
              <a:rPr lang="en" sz="1200">
                <a:solidFill>
                  <a:srgbClr val="82AAFF"/>
                </a:solidFill>
                <a:latin typeface="Consolas"/>
                <a:ea typeface="Consolas"/>
                <a:cs typeface="Consolas"/>
                <a:sym typeface="Consolas"/>
              </a:rPr>
              <a:t>DownloadFilesTask</a:t>
            </a:r>
            <a:r>
              <a:rPr lang="en" sz="1200">
                <a:solidFill>
                  <a:srgbClr val="89DDFF"/>
                </a:solidFill>
                <a:latin typeface="Consolas"/>
                <a:ea typeface="Consolas"/>
                <a:cs typeface="Consolas"/>
                <a:sym typeface="Consolas"/>
              </a:rPr>
              <a:t>().</a:t>
            </a:r>
            <a:r>
              <a:rPr lang="en" sz="1200">
                <a:solidFill>
                  <a:srgbClr val="EEFFFF"/>
                </a:solidFill>
                <a:latin typeface="Consolas"/>
                <a:ea typeface="Consolas"/>
                <a:cs typeface="Consolas"/>
                <a:sym typeface="Consolas"/>
              </a:rPr>
              <a:t>execute</a:t>
            </a:r>
            <a:r>
              <a:rPr lang="en" sz="1200">
                <a:solidFill>
                  <a:srgbClr val="89DDFF"/>
                </a:solidFill>
                <a:latin typeface="Consolas"/>
                <a:ea typeface="Consolas"/>
                <a:cs typeface="Consolas"/>
                <a:sym typeface="Consolas"/>
              </a:rPr>
              <a:t>(</a:t>
            </a:r>
            <a:r>
              <a:rPr lang="en" sz="1200">
                <a:solidFill>
                  <a:srgbClr val="EEFFFF"/>
                </a:solidFill>
                <a:latin typeface="Consolas"/>
                <a:ea typeface="Consolas"/>
                <a:cs typeface="Consolas"/>
                <a:sym typeface="Consolas"/>
              </a:rPr>
              <a:t>url1</a:t>
            </a:r>
            <a:r>
              <a:rPr lang="en" sz="1200">
                <a:solidFill>
                  <a:srgbClr val="89DDFF"/>
                </a:solidFill>
                <a:latin typeface="Consolas"/>
                <a:ea typeface="Consolas"/>
                <a:cs typeface="Consolas"/>
                <a:sym typeface="Consolas"/>
              </a:rPr>
              <a:t>,</a:t>
            </a:r>
            <a:r>
              <a:rPr lang="en" sz="1200">
                <a:solidFill>
                  <a:srgbClr val="EEFFFF"/>
                </a:solidFill>
                <a:latin typeface="Consolas"/>
                <a:ea typeface="Consolas"/>
                <a:cs typeface="Consolas"/>
                <a:sym typeface="Consolas"/>
              </a:rPr>
              <a:t>url2</a:t>
            </a:r>
            <a:r>
              <a:rPr lang="en" sz="1200">
                <a:solidFill>
                  <a:srgbClr val="89DDFF"/>
                </a:solidFill>
                <a:latin typeface="Consolas"/>
                <a:ea typeface="Consolas"/>
                <a:cs typeface="Consolas"/>
                <a:sym typeface="Consolas"/>
              </a:rPr>
              <a:t>,</a:t>
            </a:r>
            <a:r>
              <a:rPr lang="en" sz="1200">
                <a:solidFill>
                  <a:srgbClr val="EEFFFF"/>
                </a:solidFill>
                <a:latin typeface="Consolas"/>
                <a:ea typeface="Consolas"/>
                <a:cs typeface="Consolas"/>
                <a:sym typeface="Consolas"/>
              </a:rPr>
              <a:t>url3</a:t>
            </a:r>
            <a:r>
              <a:rPr lang="en" sz="1200">
                <a:solidFill>
                  <a:srgbClr val="89DDFF"/>
                </a:solidFill>
                <a:latin typeface="Consolas"/>
                <a:ea typeface="Consolas"/>
                <a:cs typeface="Consolas"/>
                <a:sym typeface="Consolas"/>
              </a:rPr>
              <a:t>)</a:t>
            </a:r>
            <a:endParaRPr sz="1200">
              <a:solidFill>
                <a:srgbClr val="89DDFF"/>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856204b54f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g856204b54f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ctr">
              <a:spcBef>
                <a:spcPts val="0"/>
              </a:spcBef>
              <a:spcAft>
                <a:spcPts val="0"/>
              </a:spcAft>
              <a:buSzPts val="1100"/>
              <a:buNone/>
            </a:pPr>
            <a:r>
              <a:rPr lang="en" sz="1300">
                <a:solidFill>
                  <a:srgbClr val="82AAFF"/>
                </a:solidFill>
                <a:latin typeface="Consolas"/>
                <a:ea typeface="Consolas"/>
                <a:cs typeface="Consolas"/>
                <a:sym typeface="Consolas"/>
              </a:rPr>
              <a:t>DownloadFilesTask</a:t>
            </a:r>
            <a:r>
              <a:rPr lang="en" sz="1300">
                <a:solidFill>
                  <a:srgbClr val="89DDFF"/>
                </a:solidFill>
                <a:latin typeface="Consolas"/>
                <a:ea typeface="Consolas"/>
                <a:cs typeface="Consolas"/>
                <a:sym typeface="Consolas"/>
              </a:rPr>
              <a:t>().</a:t>
            </a:r>
            <a:r>
              <a:rPr lang="en" sz="1300">
                <a:solidFill>
                  <a:srgbClr val="EEFFFF"/>
                </a:solidFill>
                <a:latin typeface="Consolas"/>
                <a:ea typeface="Consolas"/>
                <a:cs typeface="Consolas"/>
                <a:sym typeface="Consolas"/>
              </a:rPr>
              <a:t>cancel</a:t>
            </a:r>
            <a:r>
              <a:rPr lang="en" sz="1300">
                <a:solidFill>
                  <a:srgbClr val="89DDFF"/>
                </a:solidFill>
                <a:latin typeface="Consolas"/>
                <a:ea typeface="Consolas"/>
                <a:cs typeface="Consolas"/>
                <a:sym typeface="Consolas"/>
              </a:rPr>
              <a:t>(</a:t>
            </a:r>
            <a:r>
              <a:rPr lang="en" sz="1300">
                <a:solidFill>
                  <a:srgbClr val="EEFFFF"/>
                </a:solidFill>
                <a:latin typeface="Consolas"/>
                <a:ea typeface="Consolas"/>
                <a:cs typeface="Consolas"/>
                <a:sym typeface="Consolas"/>
              </a:rPr>
              <a:t>boolean</a:t>
            </a:r>
            <a:r>
              <a:rPr lang="en" sz="1300">
                <a:solidFill>
                  <a:srgbClr val="89DDFF"/>
                </a:solidFill>
                <a:latin typeface="Consolas"/>
                <a:ea typeface="Consolas"/>
                <a:cs typeface="Consolas"/>
                <a:sym typeface="Consolas"/>
              </a:rPr>
              <a: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21f7de9590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9" name="Google Shape;1279;g121f7de9590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ctr">
              <a:spcBef>
                <a:spcPts val="0"/>
              </a:spcBef>
              <a:spcAft>
                <a:spcPts val="0"/>
              </a:spcAft>
              <a:buSzPts val="1100"/>
              <a:buNone/>
            </a:pPr>
            <a:r>
              <a:rPr lang="en" sz="1300">
                <a:solidFill>
                  <a:srgbClr val="82AAFF"/>
                </a:solidFill>
                <a:latin typeface="Consolas"/>
                <a:ea typeface="Consolas"/>
                <a:cs typeface="Consolas"/>
                <a:sym typeface="Consolas"/>
              </a:rPr>
              <a:t>DownloadFilesTask</a:t>
            </a:r>
            <a:r>
              <a:rPr lang="en" sz="1300">
                <a:solidFill>
                  <a:srgbClr val="89DDFF"/>
                </a:solidFill>
                <a:latin typeface="Consolas"/>
                <a:ea typeface="Consolas"/>
                <a:cs typeface="Consolas"/>
                <a:sym typeface="Consolas"/>
              </a:rPr>
              <a:t>().</a:t>
            </a:r>
            <a:r>
              <a:rPr lang="en" sz="1300">
                <a:solidFill>
                  <a:srgbClr val="EEFFFF"/>
                </a:solidFill>
                <a:latin typeface="Consolas"/>
                <a:ea typeface="Consolas"/>
                <a:cs typeface="Consolas"/>
                <a:sym typeface="Consolas"/>
              </a:rPr>
              <a:t>cancel</a:t>
            </a:r>
            <a:r>
              <a:rPr lang="en" sz="1300">
                <a:solidFill>
                  <a:srgbClr val="89DDFF"/>
                </a:solidFill>
                <a:latin typeface="Consolas"/>
                <a:ea typeface="Consolas"/>
                <a:cs typeface="Consolas"/>
                <a:sym typeface="Consolas"/>
              </a:rPr>
              <a:t>(</a:t>
            </a:r>
            <a:r>
              <a:rPr lang="en" sz="1300">
                <a:solidFill>
                  <a:srgbClr val="EEFFFF"/>
                </a:solidFill>
                <a:latin typeface="Consolas"/>
                <a:ea typeface="Consolas"/>
                <a:cs typeface="Consolas"/>
                <a:sym typeface="Consolas"/>
              </a:rPr>
              <a:t>boolean</a:t>
            </a:r>
            <a:r>
              <a:rPr lang="en" sz="1300">
                <a:solidFill>
                  <a:srgbClr val="89DDFF"/>
                </a:solidFill>
                <a:latin typeface="Consolas"/>
                <a:ea typeface="Consolas"/>
                <a:cs typeface="Consolas"/>
                <a:sym typeface="Consolas"/>
              </a:rPr>
              <a:t>)</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856204b54f_0_4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g856204b54f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21f7de9590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g121f7de9590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856204b54f_0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4" name="Google Shape;1324;g856204b54f_0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856204b54f_0_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0" name="Google Shape;1340;g856204b54f_0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22e650d459_0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6" name="Google Shape;1356;g122e650d459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4d21420f0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24d21420f0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1220e4cc45e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g1220e4cc45e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856204b54f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7" name="Google Shape;1387;g856204b54f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implementation "org.jetbrains.kotlinx:kotlinx-coroutines-core:1.1.1"</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200">
                <a:solidFill>
                  <a:schemeClr val="dk1"/>
                </a:solidFill>
                <a:latin typeface="Consolas"/>
                <a:ea typeface="Consolas"/>
                <a:cs typeface="Consolas"/>
                <a:sym typeface="Consolas"/>
              </a:rPr>
              <a:t>implementation "org.jetbrains.kotlinx:kotlinx-coroutines-android:1.1.1"</a:t>
            </a:r>
            <a:endParaRPr sz="12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856204b54f_0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g856204b54f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fun </a:t>
            </a:r>
            <a:r>
              <a:rPr lang="en" sz="900">
                <a:solidFill>
                  <a:schemeClr val="dk1"/>
                </a:solidFill>
                <a:latin typeface="Consolas"/>
                <a:ea typeface="Consolas"/>
                <a:cs typeface="Consolas"/>
                <a:sym typeface="Consolas"/>
              </a:rPr>
              <a:t>main()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menjalankan coroutine baru di background dan dilanjutkan</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a:t>
            </a:r>
            <a:r>
              <a:rPr lang="en" sz="900">
                <a:solidFill>
                  <a:schemeClr val="dk1"/>
                </a:solidFill>
                <a:latin typeface="Consolas"/>
                <a:ea typeface="Consolas"/>
                <a:cs typeface="Consolas"/>
                <a:sym typeface="Consolas"/>
              </a:rPr>
              <a:t>GlobalScope.launch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non-blocking delay selama 1 detik (satuan waktu default adalah ms)</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a:t>
            </a:r>
            <a:r>
              <a:rPr lang="en" sz="900">
                <a:solidFill>
                  <a:schemeClr val="dk1"/>
                </a:solidFill>
                <a:latin typeface="Consolas"/>
                <a:ea typeface="Consolas"/>
                <a:cs typeface="Consolas"/>
                <a:sym typeface="Consolas"/>
              </a:rPr>
              <a:t>delay(1000)</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print setelah delay</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println</a:t>
            </a:r>
            <a:r>
              <a:rPr lang="en" sz="900">
                <a:solidFill>
                  <a:schemeClr val="dk1"/>
                </a:solidFill>
                <a:latin typeface="Consolas"/>
                <a:ea typeface="Consolas"/>
                <a:cs typeface="Consolas"/>
                <a:sym typeface="Consolas"/>
              </a:rPr>
              <a:t>("Coroutines!")</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main thread berlanjut sementara coroutine sedang delayed</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println</a:t>
            </a:r>
            <a:r>
              <a:rPr lang="en" sz="900">
                <a:solidFill>
                  <a:schemeClr val="dk1"/>
                </a:solidFill>
                <a:latin typeface="Consolas"/>
                <a:ea typeface="Consolas"/>
                <a:cs typeface="Consolas"/>
                <a:sym typeface="Consolas"/>
              </a:rPr>
              <a:t>("Hello,")</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block main thread selama 2 detik untuk menjaga agar JVM tetap hidup</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a:t>
            </a:r>
            <a:r>
              <a:rPr lang="en" sz="900">
                <a:solidFill>
                  <a:schemeClr val="dk1"/>
                </a:solidFill>
                <a:latin typeface="Consolas"/>
                <a:ea typeface="Consolas"/>
                <a:cs typeface="Consolas"/>
                <a:sym typeface="Consolas"/>
              </a:rPr>
              <a:t>Thread.sleep(2000)</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a:t>
            </a:r>
            <a:endParaRPr b="1" sz="9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22e650d459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7" name="Google Shape;1417;g122e650d459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fun </a:t>
            </a:r>
            <a:r>
              <a:rPr lang="en" sz="900">
                <a:solidFill>
                  <a:schemeClr val="dk1"/>
                </a:solidFill>
                <a:latin typeface="Consolas"/>
                <a:ea typeface="Consolas"/>
                <a:cs typeface="Consolas"/>
                <a:sym typeface="Consolas"/>
              </a:rPr>
              <a:t>main()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menjalankan coroutine baru di background dan dilanjutkan</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a:t>
            </a:r>
            <a:r>
              <a:rPr lang="en" sz="900">
                <a:solidFill>
                  <a:schemeClr val="dk1"/>
                </a:solidFill>
                <a:latin typeface="Consolas"/>
                <a:ea typeface="Consolas"/>
                <a:cs typeface="Consolas"/>
                <a:sym typeface="Consolas"/>
              </a:rPr>
              <a:t>GlobalScope.launch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non-blocking delay selama 1 detik (satuan waktu default adalah ms)</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a:t>
            </a:r>
            <a:r>
              <a:rPr lang="en" sz="900">
                <a:solidFill>
                  <a:schemeClr val="dk1"/>
                </a:solidFill>
                <a:latin typeface="Consolas"/>
                <a:ea typeface="Consolas"/>
                <a:cs typeface="Consolas"/>
                <a:sym typeface="Consolas"/>
              </a:rPr>
              <a:t>delay(1000)</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print setelah delay</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println</a:t>
            </a:r>
            <a:r>
              <a:rPr lang="en" sz="900">
                <a:solidFill>
                  <a:schemeClr val="dk1"/>
                </a:solidFill>
                <a:latin typeface="Consolas"/>
                <a:ea typeface="Consolas"/>
                <a:cs typeface="Consolas"/>
                <a:sym typeface="Consolas"/>
              </a:rPr>
              <a:t>("Coroutines!")</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main thread berlanjut sementara coroutine sedang delayed</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println</a:t>
            </a:r>
            <a:r>
              <a:rPr lang="en" sz="900">
                <a:solidFill>
                  <a:schemeClr val="dk1"/>
                </a:solidFill>
                <a:latin typeface="Consolas"/>
                <a:ea typeface="Consolas"/>
                <a:cs typeface="Consolas"/>
                <a:sym typeface="Consolas"/>
              </a:rPr>
              <a:t>("Hello,")</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block main thread selama 2 detik untuk menjaga agar JVM tetap hidup</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a:t>
            </a:r>
            <a:r>
              <a:rPr lang="en" sz="900">
                <a:solidFill>
                  <a:schemeClr val="dk1"/>
                </a:solidFill>
                <a:latin typeface="Consolas"/>
                <a:ea typeface="Consolas"/>
                <a:cs typeface="Consolas"/>
                <a:sym typeface="Consolas"/>
              </a:rPr>
              <a:t>Thread.sleep(2000)</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a:t>
            </a:r>
            <a:endParaRPr b="1" sz="9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22e650d459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g122e650d459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fun </a:t>
            </a:r>
            <a:r>
              <a:rPr lang="en" sz="900">
                <a:solidFill>
                  <a:schemeClr val="dk1"/>
                </a:solidFill>
                <a:latin typeface="Consolas"/>
                <a:ea typeface="Consolas"/>
                <a:cs typeface="Consolas"/>
                <a:sym typeface="Consolas"/>
              </a:rPr>
              <a:t>main()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menjalankan coroutine baru di background dan dilanjutkan</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a:t>
            </a:r>
            <a:r>
              <a:rPr lang="en" sz="900">
                <a:solidFill>
                  <a:schemeClr val="dk1"/>
                </a:solidFill>
                <a:latin typeface="Consolas"/>
                <a:ea typeface="Consolas"/>
                <a:cs typeface="Consolas"/>
                <a:sym typeface="Consolas"/>
              </a:rPr>
              <a:t>GlobalScope.launch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non-blocking delay selama 1 detik (satuan waktu default adalah ms)</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a:t>
            </a:r>
            <a:r>
              <a:rPr lang="en" sz="900">
                <a:solidFill>
                  <a:schemeClr val="dk1"/>
                </a:solidFill>
                <a:latin typeface="Consolas"/>
                <a:ea typeface="Consolas"/>
                <a:cs typeface="Consolas"/>
                <a:sym typeface="Consolas"/>
              </a:rPr>
              <a:t>delay(1000)</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print setelah delay</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println</a:t>
            </a:r>
            <a:r>
              <a:rPr lang="en" sz="900">
                <a:solidFill>
                  <a:schemeClr val="dk1"/>
                </a:solidFill>
                <a:latin typeface="Consolas"/>
                <a:ea typeface="Consolas"/>
                <a:cs typeface="Consolas"/>
                <a:sym typeface="Consolas"/>
              </a:rPr>
              <a:t>("Coroutines!")</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main thread berlanjut sementara coroutine sedang delayed</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println</a:t>
            </a:r>
            <a:r>
              <a:rPr lang="en" sz="900">
                <a:solidFill>
                  <a:schemeClr val="dk1"/>
                </a:solidFill>
                <a:latin typeface="Consolas"/>
                <a:ea typeface="Consolas"/>
                <a:cs typeface="Consolas"/>
                <a:sym typeface="Consolas"/>
              </a:rPr>
              <a:t>("Hello,")</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r>
              <a:rPr i="1" lang="en" sz="900">
                <a:solidFill>
                  <a:schemeClr val="dk1"/>
                </a:solidFill>
                <a:latin typeface="Consolas"/>
                <a:ea typeface="Consolas"/>
                <a:cs typeface="Consolas"/>
                <a:sym typeface="Consolas"/>
              </a:rPr>
              <a:t>// block main thread selama 2 detik untuk menjaga agar JVM tetap hidup</a:t>
            </a:r>
            <a:endParaRPr i="1"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sz="900">
                <a:solidFill>
                  <a:schemeClr val="dk1"/>
                </a:solidFill>
                <a:latin typeface="Consolas"/>
                <a:ea typeface="Consolas"/>
                <a:cs typeface="Consolas"/>
                <a:sym typeface="Consolas"/>
              </a:rPr>
              <a:t>   </a:t>
            </a:r>
            <a:r>
              <a:rPr lang="en" sz="900">
                <a:solidFill>
                  <a:schemeClr val="dk1"/>
                </a:solidFill>
                <a:latin typeface="Consolas"/>
                <a:ea typeface="Consolas"/>
                <a:cs typeface="Consolas"/>
                <a:sym typeface="Consolas"/>
              </a:rPr>
              <a:t>Thread.sleep(2000)</a:t>
            </a:r>
            <a:endParaRPr sz="9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a:t>
            </a:r>
            <a:endParaRPr b="1" sz="900">
              <a:solidFill>
                <a:schemeClr val="dk1"/>
              </a:solidFill>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856204b54f_0_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0" name="Google Shape;1450;g856204b54f_0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Kode:</a:t>
            </a:r>
            <a:endParaRPr/>
          </a:p>
          <a:p>
            <a:pPr indent="0" lvl="0" marL="0" rtl="0" algn="l">
              <a:spcBef>
                <a:spcPts val="0"/>
              </a:spcBef>
              <a:spcAft>
                <a:spcPts val="0"/>
              </a:spcAft>
              <a:buSzPts val="1100"/>
              <a:buNone/>
            </a:pPr>
            <a:r>
              <a:rPr i="1" lang="en">
                <a:solidFill>
                  <a:srgbClr val="C792EA"/>
                </a:solidFill>
                <a:highlight>
                  <a:schemeClr val="dk1"/>
                </a:highlight>
                <a:latin typeface="Consolas"/>
                <a:ea typeface="Consolas"/>
                <a:cs typeface="Consolas"/>
                <a:sym typeface="Consolas"/>
              </a:rPr>
              <a:t>fun </a:t>
            </a:r>
            <a:r>
              <a:rPr lang="en">
                <a:solidFill>
                  <a:srgbClr val="82AAFF"/>
                </a:solidFill>
                <a:highlight>
                  <a:schemeClr val="dk1"/>
                </a:highlight>
                <a:latin typeface="Consolas"/>
                <a:ea typeface="Consolas"/>
                <a:cs typeface="Consolas"/>
                <a:sym typeface="Consolas"/>
              </a:rPr>
              <a:t>main</a:t>
            </a:r>
            <a:r>
              <a:rPr lang="en">
                <a:solidFill>
                  <a:srgbClr val="89DDFF"/>
                </a:solidFill>
                <a:highlight>
                  <a:schemeClr val="dk1"/>
                </a:highlight>
                <a:latin typeface="Consolas"/>
                <a:ea typeface="Consolas"/>
                <a:cs typeface="Consolas"/>
                <a:sym typeface="Consolas"/>
              </a:rPr>
              <a:t>() {</a:t>
            </a:r>
            <a:endParaRPr>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highlight>
                  <a:schemeClr val="dk1"/>
                </a:highlight>
                <a:latin typeface="Consolas"/>
                <a:ea typeface="Consolas"/>
                <a:cs typeface="Consolas"/>
                <a:sym typeface="Consolas"/>
              </a:rPr>
              <a:t>   </a:t>
            </a:r>
            <a:r>
              <a:rPr i="1" lang="en">
                <a:solidFill>
                  <a:srgbClr val="C792EA"/>
                </a:solidFill>
                <a:highlight>
                  <a:schemeClr val="dk1"/>
                </a:highlight>
                <a:latin typeface="Consolas"/>
                <a:ea typeface="Consolas"/>
                <a:cs typeface="Consolas"/>
                <a:sym typeface="Consolas"/>
              </a:rPr>
              <a:t>val </a:t>
            </a:r>
            <a:r>
              <a:rPr lang="en">
                <a:solidFill>
                  <a:srgbClr val="EEFFFF"/>
                </a:solidFill>
                <a:highlight>
                  <a:schemeClr val="dk1"/>
                </a:highlight>
                <a:latin typeface="Consolas"/>
                <a:ea typeface="Consolas"/>
                <a:cs typeface="Consolas"/>
                <a:sym typeface="Consolas"/>
              </a:rPr>
              <a:t>first </a:t>
            </a:r>
            <a:r>
              <a:rPr lang="en">
                <a:solidFill>
                  <a:srgbClr val="89DDFF"/>
                </a:solidFill>
                <a:highlight>
                  <a:schemeClr val="dk1"/>
                </a:highlight>
                <a:latin typeface="Consolas"/>
                <a:ea typeface="Consolas"/>
                <a:cs typeface="Consolas"/>
                <a:sym typeface="Consolas"/>
              </a:rPr>
              <a:t>= </a:t>
            </a:r>
            <a:r>
              <a:rPr lang="en">
                <a:solidFill>
                  <a:srgbClr val="EEFFFF"/>
                </a:solidFill>
                <a:highlight>
                  <a:schemeClr val="dk1"/>
                </a:highlight>
                <a:latin typeface="Consolas"/>
                <a:ea typeface="Consolas"/>
                <a:cs typeface="Consolas"/>
                <a:sym typeface="Consolas"/>
              </a:rPr>
              <a:t>async </a:t>
            </a:r>
            <a:r>
              <a:rPr lang="en">
                <a:solidFill>
                  <a:srgbClr val="808080"/>
                </a:solidFill>
                <a:highlight>
                  <a:schemeClr val="dk1"/>
                </a:highlight>
                <a:latin typeface="Consolas"/>
                <a:ea typeface="Consolas"/>
                <a:cs typeface="Consolas"/>
                <a:sym typeface="Consolas"/>
              </a:rPr>
              <a:t>{ </a:t>
            </a:r>
            <a:r>
              <a:rPr lang="en">
                <a:solidFill>
                  <a:srgbClr val="EEFFFF"/>
                </a:solidFill>
                <a:highlight>
                  <a:schemeClr val="dk1"/>
                </a:highlight>
                <a:latin typeface="Consolas"/>
                <a:ea typeface="Consolas"/>
                <a:cs typeface="Consolas"/>
                <a:sym typeface="Consolas"/>
              </a:rPr>
              <a:t>getNumber</a:t>
            </a:r>
            <a:r>
              <a:rPr lang="en">
                <a:solidFill>
                  <a:srgbClr val="89DDFF"/>
                </a:solidFill>
                <a:highlight>
                  <a:schemeClr val="dk1"/>
                </a:highlight>
                <a:latin typeface="Consolas"/>
                <a:ea typeface="Consolas"/>
                <a:cs typeface="Consolas"/>
                <a:sym typeface="Consolas"/>
              </a:rPr>
              <a:t>() </a:t>
            </a:r>
            <a:r>
              <a:rPr lang="en">
                <a:solidFill>
                  <a:srgbClr val="808080"/>
                </a:solidFill>
                <a:highlight>
                  <a:schemeClr val="dk1"/>
                </a:highlight>
                <a:latin typeface="Consolas"/>
                <a:ea typeface="Consolas"/>
                <a:cs typeface="Consolas"/>
                <a:sym typeface="Consolas"/>
              </a:rPr>
              <a:t>}</a:t>
            </a:r>
            <a:endParaRPr>
              <a:solidFill>
                <a:srgbClr val="808080"/>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08080"/>
                </a:solidFill>
                <a:highlight>
                  <a:schemeClr val="dk1"/>
                </a:highlight>
                <a:latin typeface="Consolas"/>
                <a:ea typeface="Consolas"/>
                <a:cs typeface="Consolas"/>
                <a:sym typeface="Consolas"/>
              </a:rPr>
              <a:t>   </a:t>
            </a:r>
            <a:r>
              <a:rPr i="1" lang="en">
                <a:solidFill>
                  <a:srgbClr val="C792EA"/>
                </a:solidFill>
                <a:highlight>
                  <a:schemeClr val="dk1"/>
                </a:highlight>
                <a:latin typeface="Consolas"/>
                <a:ea typeface="Consolas"/>
                <a:cs typeface="Consolas"/>
                <a:sym typeface="Consolas"/>
              </a:rPr>
              <a:t>val </a:t>
            </a:r>
            <a:r>
              <a:rPr lang="en">
                <a:solidFill>
                  <a:srgbClr val="EEFFFF"/>
                </a:solidFill>
                <a:highlight>
                  <a:schemeClr val="dk1"/>
                </a:highlight>
                <a:latin typeface="Consolas"/>
                <a:ea typeface="Consolas"/>
                <a:cs typeface="Consolas"/>
                <a:sym typeface="Consolas"/>
              </a:rPr>
              <a:t>result </a:t>
            </a:r>
            <a:r>
              <a:rPr lang="en">
                <a:solidFill>
                  <a:srgbClr val="89DDFF"/>
                </a:solidFill>
                <a:highlight>
                  <a:schemeClr val="dk1"/>
                </a:highlight>
                <a:latin typeface="Consolas"/>
                <a:ea typeface="Consolas"/>
                <a:cs typeface="Consolas"/>
                <a:sym typeface="Consolas"/>
              </a:rPr>
              <a:t>= </a:t>
            </a:r>
            <a:r>
              <a:rPr lang="en">
                <a:solidFill>
                  <a:srgbClr val="EEFFFF"/>
                </a:solidFill>
                <a:highlight>
                  <a:schemeClr val="dk1"/>
                </a:highlight>
                <a:latin typeface="Consolas"/>
                <a:ea typeface="Consolas"/>
                <a:cs typeface="Consolas"/>
                <a:sym typeface="Consolas"/>
              </a:rPr>
              <a:t>first</a:t>
            </a:r>
            <a:r>
              <a:rPr lang="en">
                <a:solidFill>
                  <a:srgbClr val="89DDFF"/>
                </a:solidFill>
                <a:highlight>
                  <a:schemeClr val="dk1"/>
                </a:highlight>
                <a:latin typeface="Consolas"/>
                <a:ea typeface="Consolas"/>
                <a:cs typeface="Consolas"/>
                <a:sym typeface="Consolas"/>
              </a:rPr>
              <a:t>.</a:t>
            </a:r>
            <a:r>
              <a:rPr lang="en">
                <a:solidFill>
                  <a:srgbClr val="82AAFF"/>
                </a:solidFill>
                <a:highlight>
                  <a:schemeClr val="dk1"/>
                </a:highlight>
                <a:latin typeface="Consolas"/>
                <a:ea typeface="Consolas"/>
                <a:cs typeface="Consolas"/>
                <a:sym typeface="Consolas"/>
              </a:rPr>
              <a:t>await</a:t>
            </a:r>
            <a:r>
              <a:rPr lang="en">
                <a:solidFill>
                  <a:srgbClr val="89DDFF"/>
                </a:solidFill>
                <a:highlight>
                  <a:schemeClr val="dk1"/>
                </a:highlight>
                <a:latin typeface="Consolas"/>
                <a:ea typeface="Consolas"/>
                <a:cs typeface="Consolas"/>
                <a:sym typeface="Consolas"/>
              </a:rPr>
              <a:t>()</a:t>
            </a:r>
            <a:endParaRPr>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highlight>
                  <a:schemeClr val="dk1"/>
                </a:highlight>
                <a:latin typeface="Consolas"/>
                <a:ea typeface="Consolas"/>
                <a:cs typeface="Consolas"/>
                <a:sym typeface="Consolas"/>
              </a:rPr>
              <a:t>   </a:t>
            </a:r>
            <a:r>
              <a:rPr lang="en">
                <a:solidFill>
                  <a:srgbClr val="EEFFFF"/>
                </a:solidFill>
                <a:highlight>
                  <a:schemeClr val="dk1"/>
                </a:highlight>
                <a:latin typeface="Consolas"/>
                <a:ea typeface="Consolas"/>
                <a:cs typeface="Consolas"/>
                <a:sym typeface="Consolas"/>
              </a:rPr>
              <a:t>println</a:t>
            </a:r>
            <a:r>
              <a:rPr lang="en">
                <a:solidFill>
                  <a:srgbClr val="89DDFF"/>
                </a:solidFill>
                <a:highlight>
                  <a:schemeClr val="dk1"/>
                </a:highlight>
                <a:latin typeface="Consolas"/>
                <a:ea typeface="Consolas"/>
                <a:cs typeface="Consolas"/>
                <a:sym typeface="Consolas"/>
              </a:rPr>
              <a:t>(</a:t>
            </a:r>
            <a:r>
              <a:rPr lang="en">
                <a:solidFill>
                  <a:srgbClr val="EEFFFF"/>
                </a:solidFill>
                <a:highlight>
                  <a:schemeClr val="dk1"/>
                </a:highlight>
                <a:latin typeface="Consolas"/>
                <a:ea typeface="Consolas"/>
                <a:cs typeface="Consolas"/>
                <a:sym typeface="Consolas"/>
              </a:rPr>
              <a:t>result</a:t>
            </a:r>
            <a:r>
              <a:rPr lang="en">
                <a:solidFill>
                  <a:srgbClr val="89DDFF"/>
                </a:solidFill>
                <a:highlight>
                  <a:schemeClr val="dk1"/>
                </a:highlight>
                <a:latin typeface="Consolas"/>
                <a:ea typeface="Consolas"/>
                <a:cs typeface="Consolas"/>
                <a:sym typeface="Consolas"/>
              </a:rPr>
              <a:t>)</a:t>
            </a:r>
            <a:endParaRPr>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highlight>
                  <a:schemeClr val="dk1"/>
                </a:highlight>
                <a:latin typeface="Consolas"/>
                <a:ea typeface="Consolas"/>
                <a:cs typeface="Consolas"/>
                <a:sym typeface="Consolas"/>
              </a:rPr>
              <a:t>}</a:t>
            </a:r>
            <a:endParaRPr>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i="1" lang="en">
                <a:solidFill>
                  <a:srgbClr val="C792EA"/>
                </a:solidFill>
                <a:highlight>
                  <a:schemeClr val="dk1"/>
                </a:highlight>
                <a:latin typeface="Consolas"/>
                <a:ea typeface="Consolas"/>
                <a:cs typeface="Consolas"/>
                <a:sym typeface="Consolas"/>
              </a:rPr>
              <a:t>suspend fun </a:t>
            </a:r>
            <a:r>
              <a:rPr lang="en">
                <a:solidFill>
                  <a:srgbClr val="EEFFFF"/>
                </a:solidFill>
                <a:highlight>
                  <a:schemeClr val="dk1"/>
                </a:highlight>
                <a:latin typeface="Consolas"/>
                <a:ea typeface="Consolas"/>
                <a:cs typeface="Consolas"/>
                <a:sym typeface="Consolas"/>
              </a:rPr>
              <a:t>getNumber</a:t>
            </a:r>
            <a:r>
              <a:rPr lang="en">
                <a:solidFill>
                  <a:srgbClr val="89DDFF"/>
                </a:solidFill>
                <a:highlight>
                  <a:schemeClr val="dk1"/>
                </a:highlight>
                <a:latin typeface="Consolas"/>
                <a:ea typeface="Consolas"/>
                <a:cs typeface="Consolas"/>
                <a:sym typeface="Consolas"/>
              </a:rPr>
              <a:t>(): </a:t>
            </a:r>
            <a:r>
              <a:rPr lang="en">
                <a:solidFill>
                  <a:srgbClr val="EEFFFF"/>
                </a:solidFill>
                <a:highlight>
                  <a:schemeClr val="dk1"/>
                </a:highlight>
                <a:latin typeface="Consolas"/>
                <a:ea typeface="Consolas"/>
                <a:cs typeface="Consolas"/>
                <a:sym typeface="Consolas"/>
              </a:rPr>
              <a:t>Int </a:t>
            </a:r>
            <a:r>
              <a:rPr lang="en">
                <a:solidFill>
                  <a:srgbClr val="89DDFF"/>
                </a:solidFill>
                <a:highlight>
                  <a:schemeClr val="dk1"/>
                </a:highlight>
                <a:latin typeface="Consolas"/>
                <a:ea typeface="Consolas"/>
                <a:cs typeface="Consolas"/>
                <a:sym typeface="Consolas"/>
              </a:rPr>
              <a:t>{</a:t>
            </a:r>
            <a:endParaRPr>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highlight>
                  <a:schemeClr val="dk1"/>
                </a:highlight>
                <a:latin typeface="Consolas"/>
                <a:ea typeface="Consolas"/>
                <a:cs typeface="Consolas"/>
                <a:sym typeface="Consolas"/>
              </a:rPr>
              <a:t>   </a:t>
            </a:r>
            <a:r>
              <a:rPr lang="en">
                <a:solidFill>
                  <a:srgbClr val="EEFFFF"/>
                </a:solidFill>
                <a:highlight>
                  <a:schemeClr val="dk1"/>
                </a:highlight>
                <a:latin typeface="Consolas"/>
                <a:ea typeface="Consolas"/>
                <a:cs typeface="Consolas"/>
                <a:sym typeface="Consolas"/>
              </a:rPr>
              <a:t>delay</a:t>
            </a:r>
            <a:r>
              <a:rPr lang="en">
                <a:solidFill>
                  <a:srgbClr val="89DDFF"/>
                </a:solidFill>
                <a:highlight>
                  <a:schemeClr val="dk1"/>
                </a:highlight>
                <a:latin typeface="Consolas"/>
                <a:ea typeface="Consolas"/>
                <a:cs typeface="Consolas"/>
                <a:sym typeface="Consolas"/>
              </a:rPr>
              <a:t>(</a:t>
            </a:r>
            <a:r>
              <a:rPr lang="en">
                <a:solidFill>
                  <a:srgbClr val="F78C6C"/>
                </a:solidFill>
                <a:highlight>
                  <a:schemeClr val="dk1"/>
                </a:highlight>
                <a:latin typeface="Consolas"/>
                <a:ea typeface="Consolas"/>
                <a:cs typeface="Consolas"/>
                <a:sym typeface="Consolas"/>
              </a:rPr>
              <a:t>1000</a:t>
            </a:r>
            <a:r>
              <a:rPr lang="en">
                <a:solidFill>
                  <a:srgbClr val="89DDFF"/>
                </a:solidFill>
                <a:highlight>
                  <a:schemeClr val="dk1"/>
                </a:highlight>
                <a:latin typeface="Consolas"/>
                <a:ea typeface="Consolas"/>
                <a:cs typeface="Consolas"/>
                <a:sym typeface="Consolas"/>
              </a:rPr>
              <a:t>)</a:t>
            </a:r>
            <a:endParaRPr>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highlight>
                  <a:schemeClr val="dk1"/>
                </a:highlight>
                <a:latin typeface="Consolas"/>
                <a:ea typeface="Consolas"/>
                <a:cs typeface="Consolas"/>
                <a:sym typeface="Consolas"/>
              </a:rPr>
              <a:t>   </a:t>
            </a:r>
            <a:r>
              <a:rPr i="1" lang="en">
                <a:solidFill>
                  <a:srgbClr val="C792EA"/>
                </a:solidFill>
                <a:highlight>
                  <a:schemeClr val="dk1"/>
                </a:highlight>
                <a:latin typeface="Consolas"/>
                <a:ea typeface="Consolas"/>
                <a:cs typeface="Consolas"/>
                <a:sym typeface="Consolas"/>
              </a:rPr>
              <a:t>return </a:t>
            </a:r>
            <a:r>
              <a:rPr lang="en">
                <a:solidFill>
                  <a:srgbClr val="F78C6C"/>
                </a:solidFill>
                <a:highlight>
                  <a:schemeClr val="dk1"/>
                </a:highlight>
                <a:latin typeface="Consolas"/>
                <a:ea typeface="Consolas"/>
                <a:cs typeface="Consolas"/>
                <a:sym typeface="Consolas"/>
              </a:rPr>
              <a:t>4</a:t>
            </a:r>
            <a:r>
              <a:rPr lang="en">
                <a:solidFill>
                  <a:srgbClr val="89DDFF"/>
                </a:solidFill>
                <a:highlight>
                  <a:schemeClr val="dk1"/>
                </a:highlight>
                <a:latin typeface="Consolas"/>
                <a:ea typeface="Consolas"/>
                <a:cs typeface="Consolas"/>
                <a:sym typeface="Consolas"/>
              </a:rPr>
              <a:t>*</a:t>
            </a:r>
            <a:r>
              <a:rPr lang="en">
                <a:solidFill>
                  <a:srgbClr val="F78C6C"/>
                </a:solidFill>
                <a:highlight>
                  <a:schemeClr val="dk1"/>
                </a:highlight>
                <a:latin typeface="Consolas"/>
                <a:ea typeface="Consolas"/>
                <a:cs typeface="Consolas"/>
                <a:sym typeface="Consolas"/>
              </a:rPr>
              <a:t>3</a:t>
            </a:r>
            <a:endParaRPr>
              <a:solidFill>
                <a:srgbClr val="F78C6C"/>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89DDFF"/>
                </a:solidFill>
                <a:highlight>
                  <a:schemeClr val="dk1"/>
                </a:highlight>
                <a:latin typeface="Consolas"/>
                <a:ea typeface="Consolas"/>
                <a:cs typeface="Consolas"/>
                <a:sym typeface="Consolas"/>
              </a:rPr>
              <a:t>}</a:t>
            </a:r>
            <a:endParaRPr>
              <a:solidFill>
                <a:srgbClr val="89DDFF"/>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b="1" sz="1500">
              <a:solidFill>
                <a:srgbClr val="000080"/>
              </a:solidFill>
              <a:highlight>
                <a:schemeClr val="dk1"/>
              </a:highlight>
              <a:latin typeface="Consolas"/>
              <a:ea typeface="Consolas"/>
              <a:cs typeface="Consolas"/>
              <a:sym typeface="Consolas"/>
            </a:endParaRPr>
          </a:p>
          <a:p>
            <a:pPr indent="0" lvl="0" marL="0" rtl="0" algn="l">
              <a:lnSpc>
                <a:spcPct val="100000"/>
              </a:lnSpc>
              <a:spcBef>
                <a:spcPts val="0"/>
              </a:spcBef>
              <a:spcAft>
                <a:spcPts val="0"/>
              </a:spcAft>
              <a:buSzPts val="1100"/>
              <a:buNone/>
            </a:pPr>
            <a:r>
              <a:t/>
            </a:r>
            <a:endParaRPr>
              <a:highlight>
                <a:schemeClr val="dk1"/>
              </a:highligh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856204b54f_0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6" name="Google Shape;1466;g856204b54f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121f7de9590_0_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1" name="Google Shape;1481;g121f7de9590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856204b54f_0_5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6" name="Google Shape;1496;g856204b54f_0_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856204b54f_0_6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1" name="Google Shape;1511;g856204b54f_0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1f7de9590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21f7de9590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22e650d459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g122e650d459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22e650d459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1" name="Google Shape;1541;g122e650d459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122e650d459_0_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g122e650d459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856204b54f_0_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g856204b54f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122e650d459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g122e650d459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124d21420f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124d21420f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21f7de959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1" name="Google Shape;1611;g121f7de9590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21f7de959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21f7de959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74e0ec9ba6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74e0ec9ba6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3">
    <p:bg>
      <p:bgPr>
        <a:solidFill>
          <a:srgbClr val="733572"/>
        </a:solidFill>
      </p:bgPr>
    </p:bg>
    <p:spTree>
      <p:nvGrpSpPr>
        <p:cNvPr id="58" name="Shape 58"/>
        <p:cNvGrpSpPr/>
        <p:nvPr/>
      </p:nvGrpSpPr>
      <p:grpSpPr>
        <a:xfrm>
          <a:off x="0" y="0"/>
          <a:ext cx="0" cy="0"/>
          <a:chOff x="0" y="0"/>
          <a:chExt cx="0" cy="0"/>
        </a:xfrm>
      </p:grpSpPr>
      <p:sp>
        <p:nvSpPr>
          <p:cNvPr id="59" name="Google Shape;59;p1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 name="Google Shape;60;p1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 name="Google Shape;61;p1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 name="Google Shape;62;p1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63" name="Google Shape;63;p15"/>
          <p:cNvGrpSpPr/>
          <p:nvPr/>
        </p:nvGrpSpPr>
        <p:grpSpPr>
          <a:xfrm>
            <a:off x="283668" y="259895"/>
            <a:ext cx="226001" cy="222980"/>
            <a:chOff x="283668" y="251687"/>
            <a:chExt cx="226001" cy="222980"/>
          </a:xfrm>
        </p:grpSpPr>
        <p:sp>
          <p:nvSpPr>
            <p:cNvPr id="64" name="Google Shape;64;p1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5" name="Google Shape;65;p1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6" name="Google Shape;66;p1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67" name="Google Shape;67;p15"/>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8" name="Google Shape;68;p15"/>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69" name="Google Shape;69;p15"/>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4">
    <p:bg>
      <p:bgPr>
        <a:solidFill>
          <a:srgbClr val="733572"/>
        </a:solidFill>
      </p:bgPr>
    </p:bg>
    <p:spTree>
      <p:nvGrpSpPr>
        <p:cNvPr id="70" name="Shape 70"/>
        <p:cNvGrpSpPr/>
        <p:nvPr/>
      </p:nvGrpSpPr>
      <p:grpSpPr>
        <a:xfrm>
          <a:off x="0" y="0"/>
          <a:ext cx="0" cy="0"/>
          <a:chOff x="0" y="0"/>
          <a:chExt cx="0" cy="0"/>
        </a:xfrm>
      </p:grpSpPr>
      <p:sp>
        <p:nvSpPr>
          <p:cNvPr id="71" name="Google Shape;71;p1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 name="Google Shape;72;p1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 name="Google Shape;73;p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 name="Google Shape;74;p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75" name="Google Shape;75;p16"/>
          <p:cNvGrpSpPr/>
          <p:nvPr/>
        </p:nvGrpSpPr>
        <p:grpSpPr>
          <a:xfrm>
            <a:off x="283668" y="259895"/>
            <a:ext cx="226001" cy="222980"/>
            <a:chOff x="283668" y="251687"/>
            <a:chExt cx="226001" cy="222980"/>
          </a:xfrm>
        </p:grpSpPr>
        <p:sp>
          <p:nvSpPr>
            <p:cNvPr id="76" name="Google Shape;76;p1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 name="Google Shape;77;p1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 name="Google Shape;78;p1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79" name="Google Shape;79;p16"/>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0" name="Google Shape;80;p16"/>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81" name="Google Shape;81;p16"/>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5">
    <p:bg>
      <p:bgPr>
        <a:solidFill>
          <a:srgbClr val="733572"/>
        </a:solidFill>
      </p:bgPr>
    </p:bg>
    <p:spTree>
      <p:nvGrpSpPr>
        <p:cNvPr id="82" name="Shape 82"/>
        <p:cNvGrpSpPr/>
        <p:nvPr/>
      </p:nvGrpSpPr>
      <p:grpSpPr>
        <a:xfrm>
          <a:off x="0" y="0"/>
          <a:ext cx="0" cy="0"/>
          <a:chOff x="0" y="0"/>
          <a:chExt cx="0" cy="0"/>
        </a:xfrm>
      </p:grpSpPr>
      <p:sp>
        <p:nvSpPr>
          <p:cNvPr id="83" name="Google Shape;83;p1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 name="Google Shape;84;p1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 name="Google Shape;85;p1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 name="Google Shape;86;p1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87" name="Google Shape;87;p17"/>
          <p:cNvGrpSpPr/>
          <p:nvPr/>
        </p:nvGrpSpPr>
        <p:grpSpPr>
          <a:xfrm>
            <a:off x="283668" y="259895"/>
            <a:ext cx="226001" cy="222980"/>
            <a:chOff x="283668" y="251687"/>
            <a:chExt cx="226001" cy="222980"/>
          </a:xfrm>
        </p:grpSpPr>
        <p:sp>
          <p:nvSpPr>
            <p:cNvPr id="88" name="Google Shape;88;p1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 name="Google Shape;89;p1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0" name="Google Shape;90;p1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91" name="Google Shape;91;p17"/>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2" name="Google Shape;92;p17"/>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93" name="Google Shape;93;p17"/>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0" name="Google Shape;100;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4" name="Google Shape;10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2" name="Google Shape;112;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2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0" name="Google Shape;12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 name="Shape 121"/>
        <p:cNvGrpSpPr/>
        <p:nvPr/>
      </p:nvGrpSpPr>
      <p:grpSpPr>
        <a:xfrm>
          <a:off x="0" y="0"/>
          <a:ext cx="0" cy="0"/>
          <a:chOff x="0" y="0"/>
          <a:chExt cx="0" cy="0"/>
        </a:xfrm>
      </p:grpSpPr>
      <p:sp>
        <p:nvSpPr>
          <p:cNvPr id="122" name="Google Shape;122;p2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3" name="Google Shape;12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7" name="Google Shape;127;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8" name="Google Shape;128;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9" name="Google Shape;12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 name="Shape 130"/>
        <p:cNvGrpSpPr/>
        <p:nvPr/>
      </p:nvGrpSpPr>
      <p:grpSpPr>
        <a:xfrm>
          <a:off x="0" y="0"/>
          <a:ext cx="0" cy="0"/>
          <a:chOff x="0" y="0"/>
          <a:chExt cx="0" cy="0"/>
        </a:xfrm>
      </p:grpSpPr>
      <p:sp>
        <p:nvSpPr>
          <p:cNvPr id="131" name="Google Shape;131;p2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2" name="Google Shape;132;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3" name="Shape 133"/>
        <p:cNvGrpSpPr/>
        <p:nvPr/>
      </p:nvGrpSpPr>
      <p:grpSpPr>
        <a:xfrm>
          <a:off x="0" y="0"/>
          <a:ext cx="0" cy="0"/>
          <a:chOff x="0" y="0"/>
          <a:chExt cx="0" cy="0"/>
        </a:xfrm>
      </p:grpSpPr>
      <p:sp>
        <p:nvSpPr>
          <p:cNvPr id="134" name="Google Shape;134;p2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 name="Google Shape;135;p2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6" name="Google Shape;13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3" name="Shape 143"/>
        <p:cNvGrpSpPr/>
        <p:nvPr/>
      </p:nvGrpSpPr>
      <p:grpSpPr>
        <a:xfrm>
          <a:off x="0" y="0"/>
          <a:ext cx="0" cy="0"/>
          <a:chOff x="0" y="0"/>
          <a:chExt cx="0" cy="0"/>
        </a:xfrm>
      </p:grpSpPr>
      <p:sp>
        <p:nvSpPr>
          <p:cNvPr id="144" name="Google Shape;144;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5" name="Google Shape;145;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6" name="Google Shape;14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9" name="Google Shape;14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0" name="Shape 150"/>
        <p:cNvGrpSpPr/>
        <p:nvPr/>
      </p:nvGrpSpPr>
      <p:grpSpPr>
        <a:xfrm>
          <a:off x="0" y="0"/>
          <a:ext cx="0" cy="0"/>
          <a:chOff x="0" y="0"/>
          <a:chExt cx="0" cy="0"/>
        </a:xfrm>
      </p:grpSpPr>
      <p:sp>
        <p:nvSpPr>
          <p:cNvPr id="151" name="Google Shape;15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 name="Google Shape;15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3" name="Google Shape;15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4" name="Shape 154"/>
        <p:cNvGrpSpPr/>
        <p:nvPr/>
      </p:nvGrpSpPr>
      <p:grpSpPr>
        <a:xfrm>
          <a:off x="0" y="0"/>
          <a:ext cx="0" cy="0"/>
          <a:chOff x="0" y="0"/>
          <a:chExt cx="0" cy="0"/>
        </a:xfrm>
      </p:grpSpPr>
      <p:sp>
        <p:nvSpPr>
          <p:cNvPr id="155" name="Google Shape;15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6" name="Google Shape;156;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7" name="Google Shape;157;p3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8" name="Google Shape;15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9" name="Shape 159"/>
        <p:cNvGrpSpPr/>
        <p:nvPr/>
      </p:nvGrpSpPr>
      <p:grpSpPr>
        <a:xfrm>
          <a:off x="0" y="0"/>
          <a:ext cx="0" cy="0"/>
          <a:chOff x="0" y="0"/>
          <a:chExt cx="0" cy="0"/>
        </a:xfrm>
      </p:grpSpPr>
      <p:sp>
        <p:nvSpPr>
          <p:cNvPr id="160" name="Google Shape;16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1" name="Google Shape;16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2" name="Shape 162"/>
        <p:cNvGrpSpPr/>
        <p:nvPr/>
      </p:nvGrpSpPr>
      <p:grpSpPr>
        <a:xfrm>
          <a:off x="0" y="0"/>
          <a:ext cx="0" cy="0"/>
          <a:chOff x="0" y="0"/>
          <a:chExt cx="0" cy="0"/>
        </a:xfrm>
      </p:grpSpPr>
      <p:sp>
        <p:nvSpPr>
          <p:cNvPr id="163" name="Google Shape;163;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4" name="Google Shape;164;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5" name="Google Shape;16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6" name="Shape 166"/>
        <p:cNvGrpSpPr/>
        <p:nvPr/>
      </p:nvGrpSpPr>
      <p:grpSpPr>
        <a:xfrm>
          <a:off x="0" y="0"/>
          <a:ext cx="0" cy="0"/>
          <a:chOff x="0" y="0"/>
          <a:chExt cx="0" cy="0"/>
        </a:xfrm>
      </p:grpSpPr>
      <p:sp>
        <p:nvSpPr>
          <p:cNvPr id="167" name="Google Shape;167;p3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8" name="Google Shape;16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2" name="Google Shape;172;p3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3" name="Google Shape;173;p3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4" name="Google Shape;17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5" name="Shape 175"/>
        <p:cNvGrpSpPr/>
        <p:nvPr/>
      </p:nvGrpSpPr>
      <p:grpSpPr>
        <a:xfrm>
          <a:off x="0" y="0"/>
          <a:ext cx="0" cy="0"/>
          <a:chOff x="0" y="0"/>
          <a:chExt cx="0" cy="0"/>
        </a:xfrm>
      </p:grpSpPr>
      <p:sp>
        <p:nvSpPr>
          <p:cNvPr id="176" name="Google Shape;176;p3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77" name="Google Shape;17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8" name="Shape 178"/>
        <p:cNvGrpSpPr/>
        <p:nvPr/>
      </p:nvGrpSpPr>
      <p:grpSpPr>
        <a:xfrm>
          <a:off x="0" y="0"/>
          <a:ext cx="0" cy="0"/>
          <a:chOff x="0" y="0"/>
          <a:chExt cx="0" cy="0"/>
        </a:xfrm>
      </p:grpSpPr>
      <p:sp>
        <p:nvSpPr>
          <p:cNvPr id="179" name="Google Shape;179;p4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0" name="Google Shape;180;p4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81" name="Google Shape;18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84" name="Shape 184"/>
        <p:cNvGrpSpPr/>
        <p:nvPr/>
      </p:nvGrpSpPr>
      <p:grpSpPr>
        <a:xfrm>
          <a:off x="0" y="0"/>
          <a:ext cx="0" cy="0"/>
          <a:chOff x="0" y="0"/>
          <a:chExt cx="0" cy="0"/>
        </a:xfrm>
      </p:grpSpPr>
      <p:sp>
        <p:nvSpPr>
          <p:cNvPr id="185" name="Google Shape;18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87" name="Google Shape;187;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88" name="Shape 188"/>
        <p:cNvGrpSpPr/>
        <p:nvPr/>
      </p:nvGrpSpPr>
      <p:grpSpPr>
        <a:xfrm>
          <a:off x="0" y="0"/>
          <a:ext cx="0" cy="0"/>
          <a:chOff x="0" y="0"/>
          <a:chExt cx="0" cy="0"/>
        </a:xfrm>
      </p:grpSpPr>
      <p:sp>
        <p:nvSpPr>
          <p:cNvPr id="189" name="Google Shape;189;p4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0" name="Google Shape;190;p4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91" name="Google Shape;191;p4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2" name="Google Shape;192;p4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3" name="Google Shape;193;p4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4" name="Google Shape;194;p4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5" name="Google Shape;195;p4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6" name="Google Shape;196;p4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97" name="Google Shape;197;p43"/>
          <p:cNvGrpSpPr/>
          <p:nvPr/>
        </p:nvGrpSpPr>
        <p:grpSpPr>
          <a:xfrm>
            <a:off x="283668" y="259895"/>
            <a:ext cx="226001" cy="222980"/>
            <a:chOff x="283668" y="251687"/>
            <a:chExt cx="226001" cy="222980"/>
          </a:xfrm>
        </p:grpSpPr>
        <p:sp>
          <p:nvSpPr>
            <p:cNvPr id="198" name="Google Shape;198;p4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9" name="Google Shape;199;p4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00" name="Google Shape;200;p4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01" name="Google Shape;201;p43"/>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43"/>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3" name="Google Shape;203;p43"/>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33572"/>
        </a:solidFill>
      </p:bgPr>
    </p:bg>
    <p:spTree>
      <p:nvGrpSpPr>
        <p:cNvPr id="208" name="Shape 208"/>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33572"/>
        </a:solidFill>
      </p:bgPr>
    </p:bg>
    <p:spTree>
      <p:nvGrpSpPr>
        <p:cNvPr id="209" name="Shape 209"/>
        <p:cNvGrpSpPr/>
        <p:nvPr/>
      </p:nvGrpSpPr>
      <p:grpSpPr>
        <a:xfrm>
          <a:off x="0" y="0"/>
          <a:ext cx="0" cy="0"/>
          <a:chOff x="0" y="0"/>
          <a:chExt cx="0" cy="0"/>
        </a:xfrm>
      </p:grpSpPr>
      <p:sp>
        <p:nvSpPr>
          <p:cNvPr id="210" name="Google Shape;210;p46"/>
          <p:cNvSpPr txBox="1"/>
          <p:nvPr>
            <p:ph type="title"/>
          </p:nvPr>
        </p:nvSpPr>
        <p:spPr>
          <a:xfrm>
            <a:off x="914400" y="2210700"/>
            <a:ext cx="7315200" cy="72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400"/>
              <a:buFont typeface="Raleway"/>
              <a:buNone/>
              <a:defRPr b="1" sz="2400">
                <a:solidFill>
                  <a:schemeClr val="lt1"/>
                </a:solidFill>
                <a:latin typeface="Raleway"/>
                <a:ea typeface="Raleway"/>
                <a:cs typeface="Raleway"/>
                <a:sym typeface="Raleway"/>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1" name="Google Shape;211;p46"/>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2" name="Shape 212"/>
        <p:cNvGrpSpPr/>
        <p:nvPr/>
      </p:nvGrpSpPr>
      <p:grpSpPr>
        <a:xfrm>
          <a:off x="0" y="0"/>
          <a:ext cx="0" cy="0"/>
          <a:chOff x="0" y="0"/>
          <a:chExt cx="0" cy="0"/>
        </a:xfrm>
      </p:grpSpPr>
      <p:sp>
        <p:nvSpPr>
          <p:cNvPr id="213" name="Google Shape;213;p47"/>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4" name="Google Shape;214;p4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215" name="Google Shape;215;p4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6" name="Google Shape;216;p4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7" name="Google Shape;217;p4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8" name="Google Shape;218;p4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9" name="Google Shape;219;p4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20" name="Google Shape;220;p4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21" name="Google Shape;221;p47"/>
          <p:cNvGrpSpPr/>
          <p:nvPr/>
        </p:nvGrpSpPr>
        <p:grpSpPr>
          <a:xfrm>
            <a:off x="283668" y="259895"/>
            <a:ext cx="226001" cy="222980"/>
            <a:chOff x="283668" y="251687"/>
            <a:chExt cx="226001" cy="222980"/>
          </a:xfrm>
        </p:grpSpPr>
        <p:sp>
          <p:nvSpPr>
            <p:cNvPr id="222" name="Google Shape;222;p4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23" name="Google Shape;223;p4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24" name="Google Shape;224;p4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25" name="Google Shape;225;p47"/>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47"/>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7" name="Google Shape;227;p47"/>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733572"/>
        </a:solidFill>
      </p:bgPr>
    </p:bg>
    <p:spTree>
      <p:nvGrpSpPr>
        <p:cNvPr id="228" name="Shape 228"/>
        <p:cNvGrpSpPr/>
        <p:nvPr/>
      </p:nvGrpSpPr>
      <p:grpSpPr>
        <a:xfrm>
          <a:off x="0" y="0"/>
          <a:ext cx="0" cy="0"/>
          <a:chOff x="0" y="0"/>
          <a:chExt cx="0" cy="0"/>
        </a:xfrm>
      </p:grpSpPr>
      <p:sp>
        <p:nvSpPr>
          <p:cNvPr id="229" name="Google Shape;229;p4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0" name="Google Shape;230;p4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1" name="Google Shape;231;p4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2" name="Google Shape;232;p4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33" name="Google Shape;233;p48"/>
          <p:cNvGrpSpPr/>
          <p:nvPr/>
        </p:nvGrpSpPr>
        <p:grpSpPr>
          <a:xfrm>
            <a:off x="283668" y="259895"/>
            <a:ext cx="226001" cy="222980"/>
            <a:chOff x="283668" y="251687"/>
            <a:chExt cx="226001" cy="222980"/>
          </a:xfrm>
        </p:grpSpPr>
        <p:sp>
          <p:nvSpPr>
            <p:cNvPr id="234" name="Google Shape;234;p4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35" name="Google Shape;235;p4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36" name="Google Shape;236;p4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37" name="Google Shape;237;p48"/>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8" name="Google Shape;238;p48"/>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239" name="Google Shape;239;p48"/>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0" name="Shape 240"/>
        <p:cNvGrpSpPr/>
        <p:nvPr/>
      </p:nvGrpSpPr>
      <p:grpSpPr>
        <a:xfrm>
          <a:off x="0" y="0"/>
          <a:ext cx="0" cy="0"/>
          <a:chOff x="0" y="0"/>
          <a:chExt cx="0" cy="0"/>
        </a:xfrm>
      </p:grpSpPr>
      <p:sp>
        <p:nvSpPr>
          <p:cNvPr id="241" name="Google Shape;24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2" name="Google Shape;242;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5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5" name="Google Shape;245;p5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6" name="Google Shape;24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7" name="Shape 247"/>
        <p:cNvGrpSpPr/>
        <p:nvPr/>
      </p:nvGrpSpPr>
      <p:grpSpPr>
        <a:xfrm>
          <a:off x="0" y="0"/>
          <a:ext cx="0" cy="0"/>
          <a:chOff x="0" y="0"/>
          <a:chExt cx="0" cy="0"/>
        </a:xfrm>
      </p:grpSpPr>
      <p:sp>
        <p:nvSpPr>
          <p:cNvPr id="248" name="Google Shape;248;p5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49" name="Google Shape;24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sp>
        <p:nvSpPr>
          <p:cNvPr id="251" name="Google Shape;251;p5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3" name="Google Shape;253;p5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4" name="Google Shape;254;p5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5" name="Google Shape;255;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6" name="Shape 256"/>
        <p:cNvGrpSpPr/>
        <p:nvPr/>
      </p:nvGrpSpPr>
      <p:grpSpPr>
        <a:xfrm>
          <a:off x="0" y="0"/>
          <a:ext cx="0" cy="0"/>
          <a:chOff x="0" y="0"/>
          <a:chExt cx="0" cy="0"/>
        </a:xfrm>
      </p:grpSpPr>
      <p:sp>
        <p:nvSpPr>
          <p:cNvPr id="257" name="Google Shape;257;p5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58" name="Google Shape;25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9" name="Shape 259"/>
        <p:cNvGrpSpPr/>
        <p:nvPr/>
      </p:nvGrpSpPr>
      <p:grpSpPr>
        <a:xfrm>
          <a:off x="0" y="0"/>
          <a:ext cx="0" cy="0"/>
          <a:chOff x="0" y="0"/>
          <a:chExt cx="0" cy="0"/>
        </a:xfrm>
      </p:grpSpPr>
      <p:sp>
        <p:nvSpPr>
          <p:cNvPr id="260" name="Google Shape;260;p5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1" name="Google Shape;261;p5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2" name="Google Shape;262;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 name="Shape 263"/>
        <p:cNvGrpSpPr/>
        <p:nvPr/>
      </p:nvGrpSpPr>
      <p:grpSpPr>
        <a:xfrm>
          <a:off x="0" y="0"/>
          <a:ext cx="0" cy="0"/>
          <a:chOff x="0" y="0"/>
          <a:chExt cx="0" cy="0"/>
        </a:xfrm>
      </p:grpSpPr>
      <p:sp>
        <p:nvSpPr>
          <p:cNvPr id="264" name="Google Shape;26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65" name="Shape 265"/>
        <p:cNvGrpSpPr/>
        <p:nvPr/>
      </p:nvGrpSpPr>
      <p:grpSpPr>
        <a:xfrm>
          <a:off x="0" y="0"/>
          <a:ext cx="0" cy="0"/>
          <a:chOff x="0" y="0"/>
          <a:chExt cx="0" cy="0"/>
        </a:xfrm>
      </p:grpSpPr>
      <p:sp>
        <p:nvSpPr>
          <p:cNvPr id="266" name="Google Shape;26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7" name="Google Shape;267;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8" name="Google Shape;268;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69" name="Shape 269"/>
        <p:cNvGrpSpPr/>
        <p:nvPr/>
      </p:nvGrpSpPr>
      <p:grpSpPr>
        <a:xfrm>
          <a:off x="0" y="0"/>
          <a:ext cx="0" cy="0"/>
          <a:chOff x="0" y="0"/>
          <a:chExt cx="0" cy="0"/>
        </a:xfrm>
      </p:grpSpPr>
      <p:sp>
        <p:nvSpPr>
          <p:cNvPr id="270" name="Google Shape;270;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1" name="Google Shape;271;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2" name="Google Shape;272;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73" name="Shape 273"/>
        <p:cNvGrpSpPr/>
        <p:nvPr/>
      </p:nvGrpSpPr>
      <p:grpSpPr>
        <a:xfrm>
          <a:off x="0" y="0"/>
          <a:ext cx="0" cy="0"/>
          <a:chOff x="0" y="0"/>
          <a:chExt cx="0" cy="0"/>
        </a:xfrm>
      </p:grpSpPr>
      <p:sp>
        <p:nvSpPr>
          <p:cNvPr id="274" name="Google Shape;27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5" name="Google Shape;275;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6" name="Google Shape;276;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77" name="Shape 277"/>
        <p:cNvGrpSpPr/>
        <p:nvPr/>
      </p:nvGrpSpPr>
      <p:grpSpPr>
        <a:xfrm>
          <a:off x="0" y="0"/>
          <a:ext cx="0" cy="0"/>
          <a:chOff x="0" y="0"/>
          <a:chExt cx="0" cy="0"/>
        </a:xfrm>
      </p:grpSpPr>
      <p:sp>
        <p:nvSpPr>
          <p:cNvPr id="278" name="Google Shape;278;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9" name="Google Shape;279;p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0" name="Google Shape;280;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4.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6" Type="http://schemas.openxmlformats.org/officeDocument/2006/relationships/theme" Target="../theme/theme2.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52F6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6" name="Google Shape;96;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7" name="Google Shape;9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9" name="Shape 139"/>
        <p:cNvGrpSpPr/>
        <p:nvPr/>
      </p:nvGrpSpPr>
      <p:grpSpPr>
        <a:xfrm>
          <a:off x="0" y="0"/>
          <a:ext cx="0" cy="0"/>
          <a:chOff x="0" y="0"/>
          <a:chExt cx="0" cy="0"/>
        </a:xfrm>
      </p:grpSpPr>
      <p:sp>
        <p:nvSpPr>
          <p:cNvPr id="140" name="Google Shape;140;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1" name="Google Shape;141;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42" name="Google Shape;14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4" name="Shape 204"/>
        <p:cNvGrpSpPr/>
        <p:nvPr/>
      </p:nvGrpSpPr>
      <p:grpSpPr>
        <a:xfrm>
          <a:off x="0" y="0"/>
          <a:ext cx="0" cy="0"/>
          <a:chOff x="0" y="0"/>
          <a:chExt cx="0" cy="0"/>
        </a:xfrm>
      </p:grpSpPr>
      <p:sp>
        <p:nvSpPr>
          <p:cNvPr id="205" name="Google Shape;205;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6" name="Google Shape;206;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07" name="Google Shape;20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5.jp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35.png"/><Relationship Id="rId5"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40.png"/><Relationship Id="rId5"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hyperlink" Target="https://medium.com/teachmind/understanding-of-thread-handler-looper-message-runnable-and-handlerthread-9a2cff1716a4" TargetMode="External"/><Relationship Id="rId5"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hyperlink" Target="https://developer.android.com/reference/android/os/Handler" TargetMode="External"/><Relationship Id="rId5"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46.png"/><Relationship Id="rId5"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6.png"/><Relationship Id="rId4" Type="http://schemas.openxmlformats.org/officeDocument/2006/relationships/image" Target="../media/image46.png"/><Relationship Id="rId5"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6.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6.png"/><Relationship Id="rId4" Type="http://schemas.openxmlformats.org/officeDocument/2006/relationships/image" Target="../media/image52.png"/><Relationship Id="rId5"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6.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6.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6.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6.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6.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6.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6.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6.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6.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6.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6.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6.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slide" Target="/ppt/slides/slide13.xml"/><Relationship Id="rId5" Type="http://schemas.openxmlformats.org/officeDocument/2006/relationships/image" Target="../media/image14.png"/><Relationship Id="rId6"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6.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6.png"/><Relationship Id="rId4" Type="http://schemas.openxmlformats.org/officeDocument/2006/relationships/image" Target="../media/image67.png"/><Relationship Id="rId5"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6.png"/><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6.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6.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6.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6.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6.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6.png"/><Relationship Id="rId4" Type="http://schemas.openxmlformats.org/officeDocument/2006/relationships/image" Target="../media/image66.png"/><Relationship Id="rId5"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6.png"/><Relationship Id="rId4" Type="http://schemas.openxmlformats.org/officeDocument/2006/relationships/image" Target="../media/image66.png"/><Relationship Id="rId5"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6.png"/><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6.png"/><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6.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6.pn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6.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6.png"/><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6.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6.png"/><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6.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6.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6.png"/><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6.png"/><Relationship Id="rId4"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6.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6.png"/><Relationship Id="rId4" Type="http://schemas.openxmlformats.org/officeDocument/2006/relationships/image" Target="../media/image66.png"/><Relationship Id="rId5" Type="http://schemas.openxmlformats.org/officeDocument/2006/relationships/image" Target="../media/image89.png"/><Relationship Id="rId6"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6.png"/><Relationship Id="rId4" Type="http://schemas.openxmlformats.org/officeDocument/2006/relationships/hyperlink" Target="https://medium.com/androiddevelopers/coroutines-on-android-part-i-getting-the-background-3e0e54d20bb" TargetMode="External"/><Relationship Id="rId5" Type="http://schemas.openxmlformats.org/officeDocument/2006/relationships/hyperlink" Target="https://kotlinlang.org/docs/reference/coroutines/coroutines-guide.html" TargetMode="External"/><Relationship Id="rId6"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5.xml"/><Relationship Id="rId3" Type="http://schemas.openxmlformats.org/officeDocument/2006/relationships/image" Target="../media/image79.png"/><Relationship Id="rId4" Type="http://schemas.openxmlformats.org/officeDocument/2006/relationships/hyperlink" Target="https://medium.com/@julian_falcionelli/background-processing-in-android-575fd4ecf769" TargetMode="External"/><Relationship Id="rId5" Type="http://schemas.openxmlformats.org/officeDocument/2006/relationships/hyperlink" Target="https://medium.com/easyread/konsep-asynctask-dan-asynctaskloader-pada-android-b5ba2744dcdb" TargetMode="External"/><Relationship Id="rId6" Type="http://schemas.openxmlformats.org/officeDocument/2006/relationships/hyperlink" Target="http://captishal.blogspot.com/2017/10/contoh-thread-pada-android.html" TargetMode="External"/><Relationship Id="rId7" Type="http://schemas.openxmlformats.org/officeDocument/2006/relationships/hyperlink" Target="https://auth0.com/blog/background-processing-in-android/" TargetMode="External"/><Relationship Id="rId8" Type="http://schemas.openxmlformats.org/officeDocument/2006/relationships/hyperlink" Target="https://medium.com/teachmind/understanding-of-thread-handler-looper-message-runnable-and-handlerthread-9a2cff1716a4"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85.png"/><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90.png"/><Relationship Id="rId6"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284" name="Shape 284"/>
        <p:cNvGrpSpPr/>
        <p:nvPr/>
      </p:nvGrpSpPr>
      <p:grpSpPr>
        <a:xfrm>
          <a:off x="0" y="0"/>
          <a:ext cx="0" cy="0"/>
          <a:chOff x="0" y="0"/>
          <a:chExt cx="0" cy="0"/>
        </a:xfrm>
      </p:grpSpPr>
      <p:sp>
        <p:nvSpPr>
          <p:cNvPr id="285" name="Google Shape;285;p60"/>
          <p:cNvSpPr txBox="1"/>
          <p:nvPr/>
        </p:nvSpPr>
        <p:spPr>
          <a:xfrm>
            <a:off x="2665625" y="2507550"/>
            <a:ext cx="6110100" cy="1009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n" sz="2400">
                <a:solidFill>
                  <a:srgbClr val="FFFFFF"/>
                </a:solidFill>
                <a:latin typeface="Montserrat"/>
                <a:ea typeface="Montserrat"/>
                <a:cs typeface="Montserrat"/>
                <a:sym typeface="Montserrat"/>
              </a:rPr>
              <a:t>Android Background Process:</a:t>
            </a:r>
            <a:br>
              <a:rPr b="1" lang="en" sz="2400">
                <a:solidFill>
                  <a:srgbClr val="FFFFFF"/>
                </a:solidFill>
                <a:latin typeface="Montserrat"/>
                <a:ea typeface="Montserrat"/>
                <a:cs typeface="Montserrat"/>
                <a:sym typeface="Montserrat"/>
              </a:rPr>
            </a:br>
            <a:r>
              <a:rPr b="1" lang="en" sz="2400">
                <a:solidFill>
                  <a:srgbClr val="FFFFFF"/>
                </a:solidFill>
                <a:latin typeface="Montserrat"/>
                <a:ea typeface="Montserrat"/>
                <a:cs typeface="Montserrat"/>
                <a:sym typeface="Montserrat"/>
              </a:rPr>
              <a:t>Thread</a:t>
            </a:r>
            <a:endParaRPr b="1"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Montserrat"/>
                <a:ea typeface="Montserrat"/>
                <a:cs typeface="Montserrat"/>
                <a:sym typeface="Montserrat"/>
              </a:rPr>
              <a:t>Gold</a:t>
            </a:r>
            <a:r>
              <a:rPr i="0" lang="en" sz="1400" u="none" cap="none" strike="noStrike">
                <a:solidFill>
                  <a:srgbClr val="FFFFFF"/>
                </a:solidFill>
                <a:latin typeface="Montserrat"/>
                <a:ea typeface="Montserrat"/>
                <a:cs typeface="Montserrat"/>
                <a:sym typeface="Montserrat"/>
              </a:rPr>
              <a:t> - Chapter </a:t>
            </a:r>
            <a:r>
              <a:rPr lang="en">
                <a:solidFill>
                  <a:srgbClr val="FFFFFF"/>
                </a:solidFill>
                <a:latin typeface="Montserrat"/>
                <a:ea typeface="Montserrat"/>
                <a:cs typeface="Montserrat"/>
                <a:sym typeface="Montserrat"/>
              </a:rPr>
              <a:t>6</a:t>
            </a:r>
            <a:r>
              <a:rPr i="0" lang="en" sz="1400" u="none" cap="none" strike="noStrike">
                <a:solidFill>
                  <a:srgbClr val="FFFFFF"/>
                </a:solidFill>
                <a:latin typeface="Montserrat"/>
                <a:ea typeface="Montserrat"/>
                <a:cs typeface="Montserrat"/>
                <a:sym typeface="Montserrat"/>
              </a:rPr>
              <a:t> - Topic </a:t>
            </a:r>
            <a:r>
              <a:rPr lang="en">
                <a:solidFill>
                  <a:srgbClr val="FFFFFF"/>
                </a:solidFill>
                <a:latin typeface="Montserrat"/>
                <a:ea typeface="Montserrat"/>
                <a:cs typeface="Montserrat"/>
                <a:sym typeface="Montserrat"/>
              </a:rPr>
              <a:t>1</a:t>
            </a:r>
            <a:endParaRPr i="0" sz="1400" u="none" cap="none" strike="noStrike">
              <a:solidFill>
                <a:srgbClr val="FFFFFF"/>
              </a:solidFill>
              <a:latin typeface="Montserrat"/>
              <a:ea typeface="Montserrat"/>
              <a:cs typeface="Montserrat"/>
              <a:sym typeface="Montserrat"/>
            </a:endParaRPr>
          </a:p>
        </p:txBody>
      </p:sp>
      <p:sp>
        <p:nvSpPr>
          <p:cNvPr id="286" name="Google Shape;286;p60"/>
          <p:cNvSpPr txBox="1"/>
          <p:nvPr/>
        </p:nvSpPr>
        <p:spPr>
          <a:xfrm>
            <a:off x="5332200" y="3716100"/>
            <a:ext cx="3000000" cy="65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287" name="Google Shape;287;p60"/>
          <p:cNvCxnSpPr/>
          <p:nvPr/>
        </p:nvCxnSpPr>
        <p:spPr>
          <a:xfrm flipH="1" rot="10800000">
            <a:off x="705500" y="3560750"/>
            <a:ext cx="7727400" cy="57300"/>
          </a:xfrm>
          <a:prstGeom prst="straightConnector1">
            <a:avLst/>
          </a:prstGeom>
          <a:noFill/>
          <a:ln cap="flat" cmpd="sng" w="9525">
            <a:solidFill>
              <a:srgbClr val="FFFFFF"/>
            </a:solidFill>
            <a:prstDash val="solid"/>
            <a:round/>
            <a:headEnd len="sm" w="sm" type="none"/>
            <a:tailEnd len="sm" w="sm" type="none"/>
          </a:ln>
        </p:spPr>
      </p:cxnSp>
      <p:pic>
        <p:nvPicPr>
          <p:cNvPr id="288" name="Google Shape;288;p60"/>
          <p:cNvPicPr preferRelativeResize="0"/>
          <p:nvPr/>
        </p:nvPicPr>
        <p:blipFill rotWithShape="1">
          <a:blip r:embed="rId3">
            <a:alphaModFix/>
          </a:blip>
          <a:srcRect b="0" l="0" r="0" t="0"/>
          <a:stretch/>
        </p:blipFill>
        <p:spPr>
          <a:xfrm>
            <a:off x="1057400" y="1853225"/>
            <a:ext cx="1289550" cy="157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2" name="Shape 422"/>
        <p:cNvGrpSpPr/>
        <p:nvPr/>
      </p:nvGrpSpPr>
      <p:grpSpPr>
        <a:xfrm>
          <a:off x="0" y="0"/>
          <a:ext cx="0" cy="0"/>
          <a:chOff x="0" y="0"/>
          <a:chExt cx="0" cy="0"/>
        </a:xfrm>
      </p:grpSpPr>
      <p:sp>
        <p:nvSpPr>
          <p:cNvPr id="423" name="Google Shape;423;p6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4" name="Google Shape;424;p6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5" name="Google Shape;425;p6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6" name="Google Shape;426;p6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7" name="Google Shape;427;p6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a:t>
            </a:r>
            <a:r>
              <a:rPr b="1" lang="en" sz="1100">
                <a:solidFill>
                  <a:schemeClr val="lt1"/>
                </a:solidFill>
                <a:latin typeface="Montserrat"/>
                <a:ea typeface="Montserrat"/>
                <a:cs typeface="Montserrat"/>
                <a:sym typeface="Montserrat"/>
              </a:rPr>
              <a:t> Background Process</a:t>
            </a:r>
            <a:endParaRPr b="1" i="0" sz="1100" u="none" cap="none" strike="noStrike">
              <a:solidFill>
                <a:srgbClr val="FFFFFF"/>
              </a:solidFill>
              <a:latin typeface="Montserrat"/>
              <a:ea typeface="Montserrat"/>
              <a:cs typeface="Montserrat"/>
              <a:sym typeface="Montserrat"/>
            </a:endParaRPr>
          </a:p>
        </p:txBody>
      </p:sp>
      <p:sp>
        <p:nvSpPr>
          <p:cNvPr id="428" name="Google Shape;428;p6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29" name="Google Shape;429;p6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30" name="Google Shape;430;p6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31" name="Google Shape;431;p6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2" name="Google Shape;432;p69"/>
          <p:cNvSpPr txBox="1"/>
          <p:nvPr/>
        </p:nvSpPr>
        <p:spPr>
          <a:xfrm>
            <a:off x="484625" y="914400"/>
            <a:ext cx="39195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Komponen Background Process, Apa saja?</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latin typeface="Montserrat"/>
                <a:ea typeface="Montserrat"/>
                <a:cs typeface="Montserrat"/>
                <a:sym typeface="Montserrat"/>
              </a:rPr>
              <a:t>Kalau di Android, kita bisa menggunakan beberapa </a:t>
            </a:r>
            <a:r>
              <a:rPr b="1" lang="en" sz="1000">
                <a:latin typeface="Montserrat"/>
                <a:ea typeface="Montserrat"/>
                <a:cs typeface="Montserrat"/>
                <a:sym typeface="Montserrat"/>
              </a:rPr>
              <a:t>komponen </a:t>
            </a:r>
            <a:r>
              <a:rPr lang="en" sz="1000">
                <a:latin typeface="Montserrat"/>
                <a:ea typeface="Montserrat"/>
                <a:cs typeface="Montserrat"/>
                <a:sym typeface="Montserrat"/>
              </a:rPr>
              <a:t>berikut ini untuk melakukan Background Process:</a:t>
            </a:r>
            <a:endParaRPr sz="1000">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Thread</a:t>
            </a:r>
            <a:endParaRPr b="1" sz="1000">
              <a:solidFill>
                <a:srgbClr val="F2AB2F"/>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Komponen Thread ini memuat beberapa komponen di bawah ini :</a:t>
            </a:r>
            <a:endParaRPr sz="1000">
              <a:solidFill>
                <a:schemeClr val="dk1"/>
              </a:solidFill>
              <a:latin typeface="Montserrat"/>
              <a:ea typeface="Montserrat"/>
              <a:cs typeface="Montserrat"/>
              <a:sym typeface="Montserrat"/>
            </a:endParaRPr>
          </a:p>
          <a:p>
            <a:pPr indent="-292100" lvl="0" marL="457200" marR="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Background Thread</a:t>
            </a:r>
            <a:endParaRPr sz="1000">
              <a:latin typeface="Montserrat"/>
              <a:ea typeface="Montserrat"/>
              <a:cs typeface="Montserrat"/>
              <a:sym typeface="Montserrat"/>
            </a:endParaRPr>
          </a:p>
          <a:p>
            <a:pPr indent="-292100" lvl="0" marL="457200" marR="0" rtl="0" algn="just">
              <a:lnSpc>
                <a:spcPct val="115000"/>
              </a:lnSpc>
              <a:spcBef>
                <a:spcPts val="0"/>
              </a:spcBef>
              <a:spcAft>
                <a:spcPts val="0"/>
              </a:spcAft>
              <a:buSzPts val="1000"/>
              <a:buFont typeface="Montserrat"/>
              <a:buChar char="●"/>
            </a:pPr>
            <a:r>
              <a:rPr lang="en" sz="1000">
                <a:latin typeface="Montserrat"/>
                <a:ea typeface="Montserrat"/>
                <a:cs typeface="Montserrat"/>
                <a:sym typeface="Montserrat"/>
              </a:rPr>
              <a:t>Class Handler</a:t>
            </a:r>
            <a:endParaRPr sz="1000">
              <a:latin typeface="Montserrat"/>
              <a:ea typeface="Montserrat"/>
              <a:cs typeface="Montserrat"/>
              <a:sym typeface="Montserrat"/>
            </a:endParaRPr>
          </a:p>
          <a:p>
            <a:pPr indent="-292100" lvl="0" marL="457200" marR="0" rtl="0" algn="just">
              <a:lnSpc>
                <a:spcPct val="115000"/>
              </a:lnSpc>
              <a:spcBef>
                <a:spcPts val="0"/>
              </a:spcBef>
              <a:spcAft>
                <a:spcPts val="0"/>
              </a:spcAft>
              <a:buSzPts val="1000"/>
              <a:buFont typeface="Montserrat"/>
              <a:buChar char="●"/>
            </a:pPr>
            <a:r>
              <a:rPr lang="en" sz="1000">
                <a:latin typeface="Montserrat"/>
                <a:ea typeface="Montserrat"/>
                <a:cs typeface="Montserrat"/>
                <a:sym typeface="Montserrat"/>
              </a:rPr>
              <a:t>AsyncTask</a:t>
            </a:r>
            <a:endParaRPr sz="1000">
              <a:latin typeface="Montserrat"/>
              <a:ea typeface="Montserrat"/>
              <a:cs typeface="Montserrat"/>
              <a:sym typeface="Montserrat"/>
            </a:endParaRPr>
          </a:p>
          <a:p>
            <a:pPr indent="-292100" lvl="0" marL="457200" marR="0" rtl="0" algn="just">
              <a:lnSpc>
                <a:spcPct val="115000"/>
              </a:lnSpc>
              <a:spcBef>
                <a:spcPts val="0"/>
              </a:spcBef>
              <a:spcAft>
                <a:spcPts val="0"/>
              </a:spcAft>
              <a:buSzPts val="1000"/>
              <a:buFont typeface="Montserrat"/>
              <a:buChar char="●"/>
            </a:pPr>
            <a:r>
              <a:rPr lang="en" sz="1000">
                <a:latin typeface="Montserrat"/>
                <a:ea typeface="Montserrat"/>
                <a:cs typeface="Montserrat"/>
                <a:sym typeface="Montserrat"/>
              </a:rPr>
              <a:t>Coroutines</a:t>
            </a:r>
            <a:endParaRPr b="1" i="1" sz="1000">
              <a:solidFill>
                <a:srgbClr val="F2AB2F"/>
              </a:solidFill>
              <a:latin typeface="Montserrat"/>
              <a:ea typeface="Montserrat"/>
              <a:cs typeface="Montserrat"/>
              <a:sym typeface="Montserrat"/>
            </a:endParaRPr>
          </a:p>
        </p:txBody>
      </p:sp>
      <p:pic>
        <p:nvPicPr>
          <p:cNvPr id="433" name="Google Shape;433;p69"/>
          <p:cNvPicPr preferRelativeResize="0"/>
          <p:nvPr/>
        </p:nvPicPr>
        <p:blipFill>
          <a:blip r:embed="rId4">
            <a:alphaModFix amt="0"/>
          </a:blip>
          <a:stretch>
            <a:fillRect/>
          </a:stretch>
        </p:blipFill>
        <p:spPr>
          <a:xfrm>
            <a:off x="4965025" y="1829461"/>
            <a:ext cx="3426799" cy="2056075"/>
          </a:xfrm>
          <a:prstGeom prst="rect">
            <a:avLst/>
          </a:prstGeom>
          <a:noFill/>
          <a:ln>
            <a:noFill/>
          </a:ln>
        </p:spPr>
      </p:pic>
      <p:pic>
        <p:nvPicPr>
          <p:cNvPr id="434" name="Google Shape;434;p69"/>
          <p:cNvPicPr preferRelativeResize="0"/>
          <p:nvPr/>
        </p:nvPicPr>
        <p:blipFill>
          <a:blip r:embed="rId5">
            <a:alphaModFix/>
          </a:blip>
          <a:stretch>
            <a:fillRect/>
          </a:stretch>
        </p:blipFill>
        <p:spPr>
          <a:xfrm>
            <a:off x="5030525" y="914400"/>
            <a:ext cx="3036084" cy="38861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8" name="Shape 438"/>
        <p:cNvGrpSpPr/>
        <p:nvPr/>
      </p:nvGrpSpPr>
      <p:grpSpPr>
        <a:xfrm>
          <a:off x="0" y="0"/>
          <a:ext cx="0" cy="0"/>
          <a:chOff x="0" y="0"/>
          <a:chExt cx="0" cy="0"/>
        </a:xfrm>
      </p:grpSpPr>
      <p:sp>
        <p:nvSpPr>
          <p:cNvPr id="439" name="Google Shape;439;p7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0" name="Google Shape;440;p7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1" name="Google Shape;441;p7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2" name="Google Shape;442;p7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3" name="Google Shape;443;p7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a:t>
            </a:r>
            <a:r>
              <a:rPr b="1" lang="en" sz="1100">
                <a:solidFill>
                  <a:schemeClr val="lt1"/>
                </a:solidFill>
                <a:latin typeface="Montserrat"/>
                <a:ea typeface="Montserrat"/>
                <a:cs typeface="Montserrat"/>
                <a:sym typeface="Montserrat"/>
              </a:rPr>
              <a:t> Background Process</a:t>
            </a:r>
            <a:endParaRPr b="1" i="0" sz="1100" u="none" cap="none" strike="noStrike">
              <a:solidFill>
                <a:srgbClr val="FFFFFF"/>
              </a:solidFill>
              <a:latin typeface="Montserrat"/>
              <a:ea typeface="Montserrat"/>
              <a:cs typeface="Montserrat"/>
              <a:sym typeface="Montserrat"/>
            </a:endParaRPr>
          </a:p>
        </p:txBody>
      </p:sp>
      <p:sp>
        <p:nvSpPr>
          <p:cNvPr id="444" name="Google Shape;444;p7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45" name="Google Shape;445;p7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46" name="Google Shape;446;p7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47" name="Google Shape;447;p7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48" name="Google Shape;448;p70"/>
          <p:cNvSpPr txBox="1"/>
          <p:nvPr/>
        </p:nvSpPr>
        <p:spPr>
          <a:xfrm>
            <a:off x="484625" y="914400"/>
            <a:ext cx="39195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000">
                <a:solidFill>
                  <a:schemeClr val="accent1"/>
                </a:solidFill>
                <a:latin typeface="Montserrat"/>
                <a:ea typeface="Montserrat"/>
                <a:cs typeface="Montserrat"/>
                <a:sym typeface="Montserrat"/>
              </a:rPr>
              <a:t>2. </a:t>
            </a:r>
            <a:r>
              <a:rPr b="1" lang="en" sz="1000">
                <a:solidFill>
                  <a:schemeClr val="accent1"/>
                </a:solidFill>
                <a:latin typeface="Montserrat"/>
                <a:ea typeface="Montserrat"/>
                <a:cs typeface="Montserrat"/>
                <a:sym typeface="Montserrat"/>
              </a:rPr>
              <a:t>Services</a:t>
            </a:r>
            <a:endParaRPr b="1" sz="10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Kalau Service, kamu bakal menemui pembahasan tentang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Started Services</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Bound Services</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Intent Services</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b="1" lang="en" sz="1000">
                <a:solidFill>
                  <a:schemeClr val="accent1"/>
                </a:solidFill>
                <a:latin typeface="Montserrat"/>
                <a:ea typeface="Montserrat"/>
                <a:cs typeface="Montserrat"/>
                <a:sym typeface="Montserrat"/>
              </a:rPr>
              <a:t>3. Terakhir, Receiver</a:t>
            </a:r>
            <a:endParaRPr sz="1000">
              <a:latin typeface="Montserrat"/>
              <a:ea typeface="Montserrat"/>
              <a:cs typeface="Montserrat"/>
              <a:sym typeface="Montserrat"/>
            </a:endParaRPr>
          </a:p>
          <a:p>
            <a:pPr indent="0" lvl="0" marL="0" marR="0" rtl="0" algn="l">
              <a:lnSpc>
                <a:spcPct val="115000"/>
              </a:lnSpc>
              <a:spcBef>
                <a:spcPts val="1000"/>
              </a:spcBef>
              <a:spcAft>
                <a:spcPts val="0"/>
              </a:spcAft>
              <a:buNone/>
            </a:pPr>
            <a:r>
              <a:rPr lang="en" sz="1000">
                <a:solidFill>
                  <a:schemeClr val="dk1"/>
                </a:solidFill>
                <a:latin typeface="Montserrat"/>
                <a:ea typeface="Montserrat"/>
                <a:cs typeface="Montserrat"/>
                <a:sym typeface="Montserrat"/>
              </a:rPr>
              <a:t>Udah nih, ada tiga komponen Background process. Hmm…</a:t>
            </a:r>
            <a:r>
              <a:rPr lang="en" sz="1000">
                <a:solidFill>
                  <a:schemeClr val="dk1"/>
                </a:solidFill>
                <a:latin typeface="Montserrat"/>
                <a:ea typeface="Montserrat"/>
                <a:cs typeface="Montserrat"/>
                <a:sym typeface="Montserrat"/>
              </a:rPr>
              <a:t> cukup banyak ya yang dibahas. Tapi </a:t>
            </a:r>
            <a:r>
              <a:rPr lang="en" sz="1000">
                <a:latin typeface="Montserrat"/>
                <a:ea typeface="Montserrat"/>
                <a:cs typeface="Montserrat"/>
                <a:sym typeface="Montserrat"/>
              </a:rPr>
              <a:t>t</a:t>
            </a:r>
            <a:r>
              <a:rPr lang="en" sz="1000">
                <a:latin typeface="Montserrat"/>
                <a:ea typeface="Montserrat"/>
                <a:cs typeface="Montserrat"/>
                <a:sym typeface="Montserrat"/>
              </a:rPr>
              <a:t>enang, kita akan bahas pelan-pelan 😃</a:t>
            </a:r>
            <a:endParaRPr sz="1000">
              <a:latin typeface="Montserrat"/>
              <a:ea typeface="Montserrat"/>
              <a:cs typeface="Montserrat"/>
              <a:sym typeface="Montserrat"/>
            </a:endParaRPr>
          </a:p>
        </p:txBody>
      </p:sp>
      <p:pic>
        <p:nvPicPr>
          <p:cNvPr id="449" name="Google Shape;449;p70"/>
          <p:cNvPicPr preferRelativeResize="0"/>
          <p:nvPr/>
        </p:nvPicPr>
        <p:blipFill>
          <a:blip r:embed="rId4">
            <a:alphaModFix/>
          </a:blip>
          <a:stretch>
            <a:fillRect/>
          </a:stretch>
        </p:blipFill>
        <p:spPr>
          <a:xfrm>
            <a:off x="5336142" y="914400"/>
            <a:ext cx="2891881" cy="38861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453" name="Shape 453"/>
        <p:cNvGrpSpPr/>
        <p:nvPr/>
      </p:nvGrpSpPr>
      <p:grpSpPr>
        <a:xfrm>
          <a:off x="0" y="0"/>
          <a:ext cx="0" cy="0"/>
          <a:chOff x="0" y="0"/>
          <a:chExt cx="0" cy="0"/>
        </a:xfrm>
      </p:grpSpPr>
      <p:sp>
        <p:nvSpPr>
          <p:cNvPr id="454" name="Google Shape;454;p7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5" name="Google Shape;455;p7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6" name="Google Shape;456;p7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7" name="Google Shape;457;p7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8" name="Google Shape;458;p7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 Thread</a:t>
            </a:r>
            <a:endParaRPr b="1" i="0" sz="1100" u="none" cap="none" strike="noStrike">
              <a:solidFill>
                <a:srgbClr val="FFFFFF"/>
              </a:solidFill>
              <a:latin typeface="Montserrat"/>
              <a:ea typeface="Montserrat"/>
              <a:cs typeface="Montserrat"/>
              <a:sym typeface="Montserrat"/>
            </a:endParaRPr>
          </a:p>
        </p:txBody>
      </p:sp>
      <p:sp>
        <p:nvSpPr>
          <p:cNvPr id="459" name="Google Shape;459;p7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0" name="Google Shape;460;p7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61" name="Google Shape;461;p7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62" name="Google Shape;462;p7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3" name="Google Shape;463;p71"/>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Kalau lihat dari tiga komponen tadi, urutan pertama ada yang namanya </a:t>
            </a:r>
            <a:r>
              <a:rPr b="1" lang="en">
                <a:solidFill>
                  <a:schemeClr val="accent1"/>
                </a:solidFill>
                <a:latin typeface="Montserrat"/>
                <a:ea typeface="Montserrat"/>
                <a:cs typeface="Montserrat"/>
                <a:sym typeface="Montserrat"/>
              </a:rPr>
              <a:t>Thread.</a:t>
            </a:r>
            <a:endParaRPr b="1">
              <a:solidFill>
                <a:schemeClr val="accent1"/>
              </a:solidFill>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Kita akan kupas tuntas spesial nggak pake karet semua tentang Thread.</a:t>
            </a:r>
            <a:endParaRPr b="1">
              <a:solidFill>
                <a:srgbClr val="FFFFFF"/>
              </a:solidFill>
              <a:latin typeface="Montserrat"/>
              <a:ea typeface="Montserrat"/>
              <a:cs typeface="Montserrat"/>
              <a:sym typeface="Montserrat"/>
            </a:endParaRPr>
          </a:p>
          <a:p>
            <a:pPr indent="0" lvl="0" marL="0" marR="0" rtl="0" algn="l">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Sebelum melangkah lebih jauh, kita </a:t>
            </a:r>
            <a:r>
              <a:rPr b="1" lang="en">
                <a:solidFill>
                  <a:schemeClr val="accent1"/>
                </a:solidFill>
                <a:latin typeface="Montserrat"/>
                <a:ea typeface="Montserrat"/>
                <a:cs typeface="Montserrat"/>
                <a:sym typeface="Montserrat"/>
              </a:rPr>
              <a:t>kenalan dulu yuk sama </a:t>
            </a:r>
            <a:r>
              <a:rPr b="1" lang="en">
                <a:solidFill>
                  <a:schemeClr val="accent1"/>
                </a:solidFill>
                <a:latin typeface="Montserrat"/>
                <a:ea typeface="Montserrat"/>
                <a:cs typeface="Montserrat"/>
                <a:sym typeface="Montserrat"/>
              </a:rPr>
              <a:t>Thread.</a:t>
            </a:r>
            <a:endParaRPr b="1">
              <a:solidFill>
                <a:srgbClr val="FFFFFF"/>
              </a:solidFill>
              <a:latin typeface="Montserrat"/>
              <a:ea typeface="Montserrat"/>
              <a:cs typeface="Montserrat"/>
              <a:sym typeface="Montserrat"/>
            </a:endParaRPr>
          </a:p>
        </p:txBody>
      </p:sp>
      <p:pic>
        <p:nvPicPr>
          <p:cNvPr id="464" name="Google Shape;464;p71"/>
          <p:cNvPicPr preferRelativeResize="0"/>
          <p:nvPr/>
        </p:nvPicPr>
        <p:blipFill rotWithShape="1">
          <a:blip r:embed="rId4">
            <a:alphaModFix amt="0"/>
          </a:blip>
          <a:srcRect b="0" l="16646" r="17189" t="0"/>
          <a:stretch/>
        </p:blipFill>
        <p:spPr>
          <a:xfrm>
            <a:off x="509575" y="1252250"/>
            <a:ext cx="4062425" cy="3210507"/>
          </a:xfrm>
          <a:prstGeom prst="rect">
            <a:avLst/>
          </a:prstGeom>
          <a:noFill/>
          <a:ln>
            <a:noFill/>
          </a:ln>
        </p:spPr>
      </p:pic>
      <p:pic>
        <p:nvPicPr>
          <p:cNvPr id="465" name="Google Shape;465;p71"/>
          <p:cNvPicPr preferRelativeResize="0"/>
          <p:nvPr/>
        </p:nvPicPr>
        <p:blipFill>
          <a:blip r:embed="rId5">
            <a:alphaModFix/>
          </a:blip>
          <a:stretch>
            <a:fillRect/>
          </a:stretch>
        </p:blipFill>
        <p:spPr>
          <a:xfrm>
            <a:off x="493850" y="914400"/>
            <a:ext cx="4062423" cy="38600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9" name="Shape 469"/>
        <p:cNvGrpSpPr/>
        <p:nvPr/>
      </p:nvGrpSpPr>
      <p:grpSpPr>
        <a:xfrm>
          <a:off x="0" y="0"/>
          <a:ext cx="0" cy="0"/>
          <a:chOff x="0" y="0"/>
          <a:chExt cx="0" cy="0"/>
        </a:xfrm>
      </p:grpSpPr>
      <p:sp>
        <p:nvSpPr>
          <p:cNvPr id="470" name="Google Shape;470;p7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1" name="Google Shape;471;p7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2" name="Google Shape;472;p7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3" name="Google Shape;473;p7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4" name="Google Shape;474;p7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475" name="Google Shape;475;p7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76" name="Google Shape;476;p7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77" name="Google Shape;477;p7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78" name="Google Shape;478;p7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79" name="Google Shape;479;p72"/>
          <p:cNvSpPr txBox="1"/>
          <p:nvPr/>
        </p:nvSpPr>
        <p:spPr>
          <a:xfrm>
            <a:off x="484625" y="914400"/>
            <a:ext cx="41361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Kenalan yuk dengan Thread~</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Thread merupakan </a:t>
            </a:r>
            <a:r>
              <a:rPr b="1" lang="en" sz="1000">
                <a:latin typeface="Montserrat"/>
                <a:ea typeface="Montserrat"/>
                <a:cs typeface="Montserrat"/>
                <a:sym typeface="Montserrat"/>
              </a:rPr>
              <a:t>sekumpulan proses yang ada di dalam sebuah aplikasi</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Secara default, proses yang tampil di layar kita itu tuh proses yang ada di dalam “</a:t>
            </a:r>
            <a:r>
              <a:rPr b="1" lang="en" sz="1000">
                <a:latin typeface="Montserrat"/>
                <a:ea typeface="Montserrat"/>
                <a:cs typeface="Montserrat"/>
                <a:sym typeface="Montserrat"/>
              </a:rPr>
              <a:t>Main/UI thread</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Supaya nggak terlalu membebani proses di Main thread saat aplikasi dijalankan, salah satu caranya, kita bisa membuat thread baru yang digunakan secara terpisah. </a:t>
            </a:r>
            <a:endParaRPr sz="1000">
              <a:latin typeface="Montserrat"/>
              <a:ea typeface="Montserrat"/>
              <a:cs typeface="Montserrat"/>
              <a:sym typeface="Montserrat"/>
            </a:endParaRPr>
          </a:p>
        </p:txBody>
      </p:sp>
      <p:pic>
        <p:nvPicPr>
          <p:cNvPr id="480" name="Google Shape;480;p72"/>
          <p:cNvPicPr preferRelativeResize="0"/>
          <p:nvPr/>
        </p:nvPicPr>
        <p:blipFill>
          <a:blip r:embed="rId4">
            <a:alphaModFix amt="0"/>
          </a:blip>
          <a:stretch>
            <a:fillRect/>
          </a:stretch>
        </p:blipFill>
        <p:spPr>
          <a:xfrm>
            <a:off x="4793200" y="1447675"/>
            <a:ext cx="3866202" cy="2636875"/>
          </a:xfrm>
          <a:prstGeom prst="rect">
            <a:avLst/>
          </a:prstGeom>
          <a:noFill/>
          <a:ln>
            <a:noFill/>
          </a:ln>
        </p:spPr>
      </p:pic>
      <p:pic>
        <p:nvPicPr>
          <p:cNvPr id="481" name="Google Shape;481;p72"/>
          <p:cNvPicPr preferRelativeResize="0"/>
          <p:nvPr/>
        </p:nvPicPr>
        <p:blipFill>
          <a:blip r:embed="rId5">
            <a:alphaModFix/>
          </a:blip>
          <a:stretch>
            <a:fillRect/>
          </a:stretch>
        </p:blipFill>
        <p:spPr>
          <a:xfrm>
            <a:off x="5206600" y="914400"/>
            <a:ext cx="3157544" cy="38861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5" name="Shape 485"/>
        <p:cNvGrpSpPr/>
        <p:nvPr/>
      </p:nvGrpSpPr>
      <p:grpSpPr>
        <a:xfrm>
          <a:off x="0" y="0"/>
          <a:ext cx="0" cy="0"/>
          <a:chOff x="0" y="0"/>
          <a:chExt cx="0" cy="0"/>
        </a:xfrm>
      </p:grpSpPr>
      <p:sp>
        <p:nvSpPr>
          <p:cNvPr id="486" name="Google Shape;486;p7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7" name="Google Shape;487;p7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8" name="Google Shape;488;p7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9" name="Google Shape;489;p7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0" name="Google Shape;490;p7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a:t>
            </a:r>
            <a:endParaRPr b="1" sz="1100">
              <a:solidFill>
                <a:srgbClr val="FFFFFF"/>
              </a:solidFill>
              <a:latin typeface="Montserrat"/>
              <a:ea typeface="Montserrat"/>
              <a:cs typeface="Montserrat"/>
              <a:sym typeface="Montserrat"/>
            </a:endParaRPr>
          </a:p>
        </p:txBody>
      </p:sp>
      <p:sp>
        <p:nvSpPr>
          <p:cNvPr id="491" name="Google Shape;491;p7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2" name="Google Shape;492;p7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93" name="Google Shape;493;p7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94" name="Google Shape;494;p7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5" name="Google Shape;495;p73"/>
          <p:cNvSpPr txBox="1"/>
          <p:nvPr/>
        </p:nvSpPr>
        <p:spPr>
          <a:xfrm>
            <a:off x="484625" y="914400"/>
            <a:ext cx="41361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Thread itu punya beberapa komponen loh!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Sebagaimana udah dijabarin sebelumnya, dibawah ini b</a:t>
            </a:r>
            <a:r>
              <a:rPr lang="en" sz="1000">
                <a:latin typeface="Montserrat"/>
                <a:ea typeface="Montserrat"/>
                <a:cs typeface="Montserrat"/>
                <a:sym typeface="Montserrat"/>
              </a:rPr>
              <a:t>eberapa komponen </a:t>
            </a:r>
            <a:r>
              <a:rPr b="1" lang="en" sz="1000">
                <a:latin typeface="Montserrat"/>
                <a:ea typeface="Montserrat"/>
                <a:cs typeface="Montserrat"/>
                <a:sym typeface="Montserrat"/>
              </a:rPr>
              <a:t>Thread</a:t>
            </a:r>
            <a:r>
              <a:rPr lang="en" sz="1000">
                <a:latin typeface="Montserrat"/>
                <a:ea typeface="Montserrat"/>
                <a:cs typeface="Montserrat"/>
                <a:sym typeface="Montserrat"/>
              </a:rPr>
              <a:t> yang bisa digunakan yaitu: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Background Thread</a:t>
            </a:r>
            <a:r>
              <a:rPr lang="en" sz="1000">
                <a:solidFill>
                  <a:srgbClr val="F2AB2F"/>
                </a:solidFill>
                <a:latin typeface="Montserrat"/>
                <a:ea typeface="Montserrat"/>
                <a:cs typeface="Montserrat"/>
                <a:sym typeface="Montserrat"/>
              </a:rPr>
              <a:t>, </a:t>
            </a:r>
            <a:endParaRPr sz="1000">
              <a:solidFill>
                <a:srgbClr val="F2AB2F"/>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Handler</a:t>
            </a:r>
            <a:r>
              <a:rPr lang="en" sz="1000">
                <a:solidFill>
                  <a:srgbClr val="F2AB2F"/>
                </a:solidFill>
                <a:latin typeface="Montserrat"/>
                <a:ea typeface="Montserrat"/>
                <a:cs typeface="Montserrat"/>
                <a:sym typeface="Montserrat"/>
              </a:rPr>
              <a:t>,</a:t>
            </a:r>
            <a:r>
              <a:rPr b="1" lang="en" sz="1000">
                <a:solidFill>
                  <a:srgbClr val="F2AB2F"/>
                </a:solidFill>
                <a:latin typeface="Montserrat"/>
                <a:ea typeface="Montserrat"/>
                <a:cs typeface="Montserrat"/>
                <a:sym typeface="Montserrat"/>
              </a:rPr>
              <a:t> </a:t>
            </a:r>
            <a:endParaRPr b="1" sz="1000">
              <a:solidFill>
                <a:srgbClr val="F2AB2F"/>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AsyncTask</a:t>
            </a:r>
            <a:r>
              <a:rPr lang="en" sz="1000">
                <a:latin typeface="Montserrat"/>
                <a:ea typeface="Montserrat"/>
                <a:cs typeface="Montserrat"/>
                <a:sym typeface="Montserrat"/>
              </a:rPr>
              <a:t>, dan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Coroutine</a:t>
            </a:r>
            <a:r>
              <a:rPr lang="en" sz="1000">
                <a:solidFill>
                  <a:srgbClr val="F2AB2F"/>
                </a:solidFill>
                <a:latin typeface="Montserrat"/>
                <a:ea typeface="Montserrat"/>
                <a:cs typeface="Montserrat"/>
                <a:sym typeface="Montserrat"/>
              </a:rPr>
              <a:t>.</a:t>
            </a:r>
            <a:endParaRPr sz="1000">
              <a:solidFill>
                <a:srgbClr val="F2AB2F"/>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Kesemuanya itu kita akan bahas satu persatu. Tapi sebelum ke situ kita lanjut dulu ya bahas keterkaitan Thread sama Android Background Process. Cekidot!</a:t>
            </a:r>
            <a:endParaRPr sz="1000">
              <a:solidFill>
                <a:schemeClr val="dk1"/>
              </a:solidFill>
              <a:latin typeface="Montserrat"/>
              <a:ea typeface="Montserrat"/>
              <a:cs typeface="Montserrat"/>
              <a:sym typeface="Montserrat"/>
            </a:endParaRPr>
          </a:p>
        </p:txBody>
      </p:sp>
      <p:pic>
        <p:nvPicPr>
          <p:cNvPr id="496" name="Google Shape;496;p73"/>
          <p:cNvPicPr preferRelativeResize="0"/>
          <p:nvPr/>
        </p:nvPicPr>
        <p:blipFill>
          <a:blip r:embed="rId4">
            <a:alphaModFix/>
          </a:blip>
          <a:stretch>
            <a:fillRect/>
          </a:stretch>
        </p:blipFill>
        <p:spPr>
          <a:xfrm>
            <a:off x="4773125" y="1702962"/>
            <a:ext cx="3840527" cy="23253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0" name="Shape 500"/>
        <p:cNvGrpSpPr/>
        <p:nvPr/>
      </p:nvGrpSpPr>
      <p:grpSpPr>
        <a:xfrm>
          <a:off x="0" y="0"/>
          <a:ext cx="0" cy="0"/>
          <a:chOff x="0" y="0"/>
          <a:chExt cx="0" cy="0"/>
        </a:xfrm>
      </p:grpSpPr>
      <p:sp>
        <p:nvSpPr>
          <p:cNvPr id="501" name="Google Shape;501;p7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2" name="Google Shape;502;p7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3" name="Google Shape;503;p7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4" name="Google Shape;504;p7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5" name="Google Shape;505;p7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a:t>
            </a:r>
            <a:endParaRPr b="1" i="0" sz="1100" u="none" cap="none" strike="noStrike">
              <a:solidFill>
                <a:srgbClr val="FFFFFF"/>
              </a:solidFill>
              <a:latin typeface="Montserrat"/>
              <a:ea typeface="Montserrat"/>
              <a:cs typeface="Montserrat"/>
              <a:sym typeface="Montserrat"/>
            </a:endParaRPr>
          </a:p>
        </p:txBody>
      </p:sp>
      <p:sp>
        <p:nvSpPr>
          <p:cNvPr id="506" name="Google Shape;506;p7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07" name="Google Shape;507;p7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08" name="Google Shape;508;p7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09" name="Google Shape;509;p7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10" name="Google Shape;510;p74"/>
          <p:cNvSpPr txBox="1"/>
          <p:nvPr/>
        </p:nvSpPr>
        <p:spPr>
          <a:xfrm>
            <a:off x="509675" y="914400"/>
            <a:ext cx="8103900" cy="1392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Ngomongin hubungan Background Process sama Thread, kamu tahu nggak sih kalau Android pada dasarnya menggunakan proses dalam Linux. Penggunaan ini menjadikan aplikasi yang dijalankan akan berada diproses yang terpisah. </a:t>
            </a:r>
            <a:endParaRPr sz="1000">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latin typeface="Montserrat"/>
                <a:ea typeface="Montserrat"/>
                <a:cs typeface="Montserrat"/>
                <a:sym typeface="Montserrat"/>
              </a:rPr>
              <a:t>Kalau udah proses terpisah gini, maka setiap sistem Android akan menjalankan proses baru pada aplikasi dengan menggunakan suatu single thread. Nah, gambaran single thread ada di gambar di bawah ini 👇🏼</a:t>
            </a:r>
            <a:endParaRPr sz="1000">
              <a:latin typeface="Montserrat"/>
              <a:ea typeface="Montserrat"/>
              <a:cs typeface="Montserrat"/>
              <a:sym typeface="Montserrat"/>
            </a:endParaRPr>
          </a:p>
        </p:txBody>
      </p:sp>
      <p:pic>
        <p:nvPicPr>
          <p:cNvPr id="511" name="Google Shape;511;p74"/>
          <p:cNvPicPr preferRelativeResize="0"/>
          <p:nvPr/>
        </p:nvPicPr>
        <p:blipFill>
          <a:blip r:embed="rId4">
            <a:alphaModFix/>
          </a:blip>
          <a:stretch>
            <a:fillRect/>
          </a:stretch>
        </p:blipFill>
        <p:spPr>
          <a:xfrm>
            <a:off x="2342675" y="2124475"/>
            <a:ext cx="4458651" cy="2787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5" name="Shape 515"/>
        <p:cNvGrpSpPr/>
        <p:nvPr/>
      </p:nvGrpSpPr>
      <p:grpSpPr>
        <a:xfrm>
          <a:off x="0" y="0"/>
          <a:ext cx="0" cy="0"/>
          <a:chOff x="0" y="0"/>
          <a:chExt cx="0" cy="0"/>
        </a:xfrm>
      </p:grpSpPr>
      <p:sp>
        <p:nvSpPr>
          <p:cNvPr id="516" name="Google Shape;516;p7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7" name="Google Shape;517;p7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8" name="Google Shape;518;p7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9" name="Google Shape;519;p7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0" name="Google Shape;520;p7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a:t>
            </a:r>
            <a:endParaRPr b="1" i="0" sz="1100" u="none" cap="none" strike="noStrike">
              <a:solidFill>
                <a:srgbClr val="FFFFFF"/>
              </a:solidFill>
              <a:latin typeface="Montserrat"/>
              <a:ea typeface="Montserrat"/>
              <a:cs typeface="Montserrat"/>
              <a:sym typeface="Montserrat"/>
            </a:endParaRPr>
          </a:p>
        </p:txBody>
      </p:sp>
      <p:sp>
        <p:nvSpPr>
          <p:cNvPr id="521" name="Google Shape;521;p7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22" name="Google Shape;522;p7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23" name="Google Shape;523;p7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24" name="Google Shape;524;p7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25" name="Google Shape;525;p75"/>
          <p:cNvSpPr txBox="1"/>
          <p:nvPr/>
        </p:nvSpPr>
        <p:spPr>
          <a:xfrm>
            <a:off x="507450" y="1039000"/>
            <a:ext cx="8129100" cy="5157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Kita tahu nih kalau secara default, </a:t>
            </a:r>
            <a:r>
              <a:rPr lang="en" sz="1000">
                <a:solidFill>
                  <a:schemeClr val="dk1"/>
                </a:solidFill>
                <a:latin typeface="Montserrat"/>
                <a:ea typeface="Montserrat"/>
                <a:cs typeface="Montserrat"/>
                <a:sym typeface="Montserrat"/>
              </a:rPr>
              <a:t>semua komponen aplikasi berjalan pada proses dan thread yang terdapat pada </a:t>
            </a:r>
            <a:r>
              <a:rPr b="1" lang="en" sz="1000">
                <a:solidFill>
                  <a:schemeClr val="dk1"/>
                </a:solidFill>
                <a:latin typeface="Montserrat"/>
                <a:ea typeface="Montserrat"/>
                <a:cs typeface="Montserrat"/>
                <a:sym typeface="Montserrat"/>
              </a:rPr>
              <a:t>Main/UI thread</a:t>
            </a:r>
            <a:r>
              <a:rPr lang="en" sz="1000">
                <a:solidFill>
                  <a:schemeClr val="dk1"/>
                </a:solidFill>
                <a:latin typeface="Montserrat"/>
                <a:ea typeface="Montserrat"/>
                <a:cs typeface="Montserrat"/>
                <a:sym typeface="Montserrat"/>
              </a:rPr>
              <a:t>. </a:t>
            </a:r>
            <a:r>
              <a:rPr lang="en" sz="1000">
                <a:latin typeface="Montserrat"/>
                <a:ea typeface="Montserrat"/>
                <a:cs typeface="Montserrat"/>
                <a:sym typeface="Montserrat"/>
              </a:rPr>
              <a:t>Walaupun demikian, bukan berarti kita bisa menggunakan thread lain atau thread tambahan langsung disitu.</a:t>
            </a:r>
            <a:endParaRPr sz="1000">
              <a:latin typeface="Montserrat"/>
              <a:ea typeface="Montserrat"/>
              <a:cs typeface="Montserrat"/>
              <a:sym typeface="Montserrat"/>
            </a:endParaRPr>
          </a:p>
        </p:txBody>
      </p:sp>
      <p:pic>
        <p:nvPicPr>
          <p:cNvPr id="526" name="Google Shape;526;p75"/>
          <p:cNvPicPr preferRelativeResize="0"/>
          <p:nvPr/>
        </p:nvPicPr>
        <p:blipFill rotWithShape="1">
          <a:blip r:embed="rId4">
            <a:alphaModFix/>
          </a:blip>
          <a:srcRect b="14375" l="0" r="0" t="29948"/>
          <a:stretch/>
        </p:blipFill>
        <p:spPr>
          <a:xfrm>
            <a:off x="2603338" y="1960775"/>
            <a:ext cx="4217715" cy="234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30" name="Shape 530"/>
        <p:cNvGrpSpPr/>
        <p:nvPr/>
      </p:nvGrpSpPr>
      <p:grpSpPr>
        <a:xfrm>
          <a:off x="0" y="0"/>
          <a:ext cx="0" cy="0"/>
          <a:chOff x="0" y="0"/>
          <a:chExt cx="0" cy="0"/>
        </a:xfrm>
      </p:grpSpPr>
      <p:sp>
        <p:nvSpPr>
          <p:cNvPr id="531" name="Google Shape;531;p7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2" name="Google Shape;532;p7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3" name="Google Shape;533;p7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4" name="Google Shape;534;p7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5" name="Google Shape;535;p7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a:t>
            </a:r>
            <a:endParaRPr b="1" i="0" sz="1100" u="none" cap="none" strike="noStrike">
              <a:solidFill>
                <a:srgbClr val="FFFFFF"/>
              </a:solidFill>
              <a:latin typeface="Montserrat"/>
              <a:ea typeface="Montserrat"/>
              <a:cs typeface="Montserrat"/>
              <a:sym typeface="Montserrat"/>
            </a:endParaRPr>
          </a:p>
        </p:txBody>
      </p:sp>
      <p:sp>
        <p:nvSpPr>
          <p:cNvPr id="536" name="Google Shape;536;p7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37" name="Google Shape;537;p7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38" name="Google Shape;538;p7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39" name="Google Shape;539;p7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0" name="Google Shape;540;p76"/>
          <p:cNvSpPr txBox="1"/>
          <p:nvPr/>
        </p:nvSpPr>
        <p:spPr>
          <a:xfrm>
            <a:off x="501600" y="914400"/>
            <a:ext cx="41343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Lalu kenapa menggunakan Thread? </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Jawabannya</a:t>
            </a:r>
            <a:r>
              <a:rPr lang="en" sz="1000">
                <a:latin typeface="Montserrat"/>
                <a:ea typeface="Montserrat"/>
                <a:cs typeface="Montserrat"/>
                <a:sym typeface="Montserrat"/>
              </a:rPr>
              <a:t> karena </a:t>
            </a:r>
            <a:r>
              <a:rPr b="1" lang="en" sz="1000">
                <a:solidFill>
                  <a:schemeClr val="dk1"/>
                </a:solidFill>
                <a:latin typeface="Montserrat"/>
                <a:ea typeface="Montserrat"/>
                <a:cs typeface="Montserrat"/>
                <a:sym typeface="Montserrat"/>
              </a:rPr>
              <a:t>komunikasi antar thread jauh lebih mudah </a:t>
            </a:r>
            <a:r>
              <a:rPr lang="en" sz="1000">
                <a:solidFill>
                  <a:schemeClr val="dk1"/>
                </a:solidFill>
                <a:latin typeface="Montserrat"/>
                <a:ea typeface="Montserrat"/>
                <a:cs typeface="Montserrat"/>
                <a:sym typeface="Montserrat"/>
              </a:rPr>
              <a:t>dibandingkan antar proses.</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Ditambah lagi, </a:t>
            </a:r>
            <a:r>
              <a:rPr lang="en" sz="1000">
                <a:latin typeface="Montserrat"/>
                <a:ea typeface="Montserrat"/>
                <a:cs typeface="Montserrat"/>
                <a:sym typeface="Montserrat"/>
              </a:rPr>
              <a:t>membuat sebuah proses dari sisi resources, nyatanya </a:t>
            </a:r>
            <a:r>
              <a:rPr b="1" lang="en" sz="1000">
                <a:latin typeface="Montserrat"/>
                <a:ea typeface="Montserrat"/>
                <a:cs typeface="Montserrat"/>
                <a:sym typeface="Montserrat"/>
              </a:rPr>
              <a:t>lebih sulit dibandingkan thread. </a:t>
            </a:r>
            <a:endParaRPr b="1" sz="10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Sehingga walaupun Main Thread nggak bisa langsung di sisipi, kita tetep happy dan kiyowo karena komunikasi proses masih bisa jalan di Thread berbeda.</a:t>
            </a:r>
            <a:endParaRPr sz="1000">
              <a:latin typeface="Montserrat"/>
              <a:ea typeface="Montserrat"/>
              <a:cs typeface="Montserrat"/>
              <a:sym typeface="Montserrat"/>
            </a:endParaRPr>
          </a:p>
        </p:txBody>
      </p:sp>
      <p:pic>
        <p:nvPicPr>
          <p:cNvPr id="541" name="Google Shape;541;p76"/>
          <p:cNvPicPr preferRelativeResize="0"/>
          <p:nvPr/>
        </p:nvPicPr>
        <p:blipFill>
          <a:blip r:embed="rId4">
            <a:alphaModFix/>
          </a:blip>
          <a:stretch>
            <a:fillRect/>
          </a:stretch>
        </p:blipFill>
        <p:spPr>
          <a:xfrm>
            <a:off x="4727450" y="1858775"/>
            <a:ext cx="3886198" cy="202469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45" name="Shape 545"/>
        <p:cNvGrpSpPr/>
        <p:nvPr/>
      </p:nvGrpSpPr>
      <p:grpSpPr>
        <a:xfrm>
          <a:off x="0" y="0"/>
          <a:ext cx="0" cy="0"/>
          <a:chOff x="0" y="0"/>
          <a:chExt cx="0" cy="0"/>
        </a:xfrm>
      </p:grpSpPr>
      <p:sp>
        <p:nvSpPr>
          <p:cNvPr id="546" name="Google Shape;546;p7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7" name="Google Shape;547;p7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8" name="Google Shape;548;p7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9" name="Google Shape;549;p7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0" name="Google Shape;550;p7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a:t>
            </a:r>
            <a:endParaRPr b="1" i="0" sz="1100" u="none" cap="none" strike="noStrike">
              <a:solidFill>
                <a:srgbClr val="FFFFFF"/>
              </a:solidFill>
              <a:latin typeface="Montserrat"/>
              <a:ea typeface="Montserrat"/>
              <a:cs typeface="Montserrat"/>
              <a:sym typeface="Montserrat"/>
            </a:endParaRPr>
          </a:p>
        </p:txBody>
      </p:sp>
      <p:sp>
        <p:nvSpPr>
          <p:cNvPr id="551" name="Google Shape;551;p7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52" name="Google Shape;552;p7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53" name="Google Shape;553;p7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54" name="Google Shape;554;p7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55" name="Google Shape;555;p77"/>
          <p:cNvSpPr txBox="1"/>
          <p:nvPr/>
        </p:nvSpPr>
        <p:spPr>
          <a:xfrm>
            <a:off x="501600" y="914400"/>
            <a:ext cx="41343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Kita udah tahu nih kalau multithread itu beneficial buat kita. </a:t>
            </a:r>
            <a:r>
              <a:rPr lang="en" sz="1000">
                <a:latin typeface="Montserrat"/>
                <a:ea typeface="Montserrat"/>
                <a:cs typeface="Montserrat"/>
                <a:sym typeface="Montserrat"/>
              </a:rPr>
              <a:t>Terlepas dari keunggulannya itu, supaya lebih hati-hati, ada catetan ketika  kamu menggunakan multi </a:t>
            </a:r>
            <a:r>
              <a:rPr lang="en" sz="1000">
                <a:latin typeface="Montserrat"/>
                <a:ea typeface="Montserrat"/>
                <a:cs typeface="Montserrat"/>
                <a:sym typeface="Montserrat"/>
              </a:rPr>
              <a:t>thread</a:t>
            </a:r>
            <a:endParaRPr sz="10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Penggunaan </a:t>
            </a:r>
            <a:r>
              <a:rPr b="1" lang="en" sz="1000">
                <a:latin typeface="Montserrat"/>
                <a:ea typeface="Montserrat"/>
                <a:cs typeface="Montserrat"/>
                <a:sym typeface="Montserrat"/>
              </a:rPr>
              <a:t>multithread</a:t>
            </a:r>
            <a:r>
              <a:rPr lang="en" sz="1000">
                <a:latin typeface="Montserrat"/>
                <a:ea typeface="Montserrat"/>
                <a:cs typeface="Montserrat"/>
                <a:sym typeface="Montserrat"/>
              </a:rPr>
              <a:t> bisa menimbulkan masalah sinkronisasi, deadlock, race condition, dan starvation. Program juga lebih sulit di-debug dan kadang malah kinerjanya menjadi lebih jelek. </a:t>
            </a:r>
            <a:endParaRPr sz="10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Walaupun begitu, multithread tetap bisa membantu kita, kok. Sambil jalan sambil kita spill keunggulan penggunakan multithread yang lain, ya!</a:t>
            </a:r>
            <a:endParaRPr sz="1000">
              <a:latin typeface="Montserrat"/>
              <a:ea typeface="Montserrat"/>
              <a:cs typeface="Montserrat"/>
              <a:sym typeface="Montserrat"/>
            </a:endParaRPr>
          </a:p>
        </p:txBody>
      </p:sp>
      <p:pic>
        <p:nvPicPr>
          <p:cNvPr id="556" name="Google Shape;556;p77"/>
          <p:cNvPicPr preferRelativeResize="0"/>
          <p:nvPr/>
        </p:nvPicPr>
        <p:blipFill>
          <a:blip r:embed="rId4">
            <a:alphaModFix amt="0"/>
          </a:blip>
          <a:stretch>
            <a:fillRect/>
          </a:stretch>
        </p:blipFill>
        <p:spPr>
          <a:xfrm>
            <a:off x="4822800" y="1279024"/>
            <a:ext cx="4168800" cy="2944215"/>
          </a:xfrm>
          <a:prstGeom prst="rect">
            <a:avLst/>
          </a:prstGeom>
          <a:noFill/>
          <a:ln>
            <a:noFill/>
          </a:ln>
        </p:spPr>
      </p:pic>
      <p:pic>
        <p:nvPicPr>
          <p:cNvPr id="557" name="Google Shape;557;p77"/>
          <p:cNvPicPr preferRelativeResize="0"/>
          <p:nvPr/>
        </p:nvPicPr>
        <p:blipFill>
          <a:blip r:embed="rId5">
            <a:alphaModFix/>
          </a:blip>
          <a:stretch>
            <a:fillRect/>
          </a:stretch>
        </p:blipFill>
        <p:spPr>
          <a:xfrm>
            <a:off x="4975200" y="914400"/>
            <a:ext cx="3717325" cy="38861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561" name="Shape 561"/>
        <p:cNvGrpSpPr/>
        <p:nvPr/>
      </p:nvGrpSpPr>
      <p:grpSpPr>
        <a:xfrm>
          <a:off x="0" y="0"/>
          <a:ext cx="0" cy="0"/>
          <a:chOff x="0" y="0"/>
          <a:chExt cx="0" cy="0"/>
        </a:xfrm>
      </p:grpSpPr>
      <p:sp>
        <p:nvSpPr>
          <p:cNvPr id="562" name="Google Shape;562;p7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3" name="Google Shape;563;p7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4" name="Google Shape;564;p7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5" name="Google Shape;565;p7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6" name="Google Shape;566;p7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sz="1100">
              <a:solidFill>
                <a:srgbClr val="FFFFFF"/>
              </a:solidFill>
              <a:latin typeface="Montserrat"/>
              <a:ea typeface="Montserrat"/>
              <a:cs typeface="Montserrat"/>
              <a:sym typeface="Montserrat"/>
            </a:endParaRPr>
          </a:p>
        </p:txBody>
      </p:sp>
      <p:sp>
        <p:nvSpPr>
          <p:cNvPr id="567" name="Google Shape;567;p7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68" name="Google Shape;568;p7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69" name="Google Shape;569;p7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70" name="Google Shape;570;p7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71" name="Google Shape;571;p78"/>
          <p:cNvSpPr txBox="1"/>
          <p:nvPr/>
        </p:nvSpPr>
        <p:spPr>
          <a:xfrm>
            <a:off x="4727450" y="914400"/>
            <a:ext cx="3886200" cy="3852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Sipp deh.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Masih di pembahasan </a:t>
            </a:r>
            <a:r>
              <a:rPr b="1" lang="en">
                <a:solidFill>
                  <a:schemeClr val="accent1"/>
                </a:solidFill>
                <a:latin typeface="Montserrat"/>
                <a:ea typeface="Montserrat"/>
                <a:cs typeface="Montserrat"/>
                <a:sym typeface="Montserrat"/>
              </a:rPr>
              <a:t>Thread</a:t>
            </a:r>
            <a:r>
              <a:rPr b="1" lang="en">
                <a:solidFill>
                  <a:srgbClr val="FFFFFF"/>
                </a:solidFill>
                <a:latin typeface="Montserrat"/>
                <a:ea typeface="Montserrat"/>
                <a:cs typeface="Montserrat"/>
                <a:sym typeface="Montserrat"/>
              </a:rPr>
              <a:t>, ada </a:t>
            </a:r>
            <a:r>
              <a:rPr b="1" lang="en">
                <a:solidFill>
                  <a:schemeClr val="accent1"/>
                </a:solidFill>
                <a:latin typeface="Montserrat"/>
                <a:ea typeface="Montserrat"/>
                <a:cs typeface="Montserrat"/>
                <a:sym typeface="Montserrat"/>
              </a:rPr>
              <a:t>2 aturan terkait Thread</a:t>
            </a:r>
            <a:r>
              <a:rPr b="1" lang="en">
                <a:solidFill>
                  <a:srgbClr val="FFFFFF"/>
                </a:solidFill>
                <a:latin typeface="Montserrat"/>
                <a:ea typeface="Montserrat"/>
                <a:cs typeface="Montserrat"/>
                <a:sym typeface="Montserrat"/>
              </a:rPr>
              <a:t> yang perlu diperhatikan dulu.</a:t>
            </a:r>
            <a:endParaRPr b="1">
              <a:solidFill>
                <a:srgbClr val="FFFFFF"/>
              </a:solidFill>
              <a:latin typeface="Montserrat"/>
              <a:ea typeface="Montserrat"/>
              <a:cs typeface="Montserrat"/>
              <a:sym typeface="Montserrat"/>
            </a:endParaRPr>
          </a:p>
        </p:txBody>
      </p:sp>
      <p:pic>
        <p:nvPicPr>
          <p:cNvPr id="572" name="Google Shape;572;p78"/>
          <p:cNvPicPr preferRelativeResize="0"/>
          <p:nvPr/>
        </p:nvPicPr>
        <p:blipFill>
          <a:blip r:embed="rId4">
            <a:alphaModFix/>
          </a:blip>
          <a:stretch>
            <a:fillRect/>
          </a:stretch>
        </p:blipFill>
        <p:spPr>
          <a:xfrm>
            <a:off x="1426675" y="1032075"/>
            <a:ext cx="2011207" cy="37343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292" name="Shape 292"/>
        <p:cNvGrpSpPr/>
        <p:nvPr/>
      </p:nvGrpSpPr>
      <p:grpSpPr>
        <a:xfrm>
          <a:off x="0" y="0"/>
          <a:ext cx="0" cy="0"/>
          <a:chOff x="0" y="0"/>
          <a:chExt cx="0" cy="0"/>
        </a:xfrm>
      </p:grpSpPr>
      <p:sp>
        <p:nvSpPr>
          <p:cNvPr id="293" name="Google Shape;293;p61"/>
          <p:cNvSpPr txBox="1"/>
          <p:nvPr/>
        </p:nvSpPr>
        <p:spPr>
          <a:xfrm>
            <a:off x="1922150" y="914400"/>
            <a:ext cx="5294700" cy="51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Selamat datang di </a:t>
            </a:r>
            <a:r>
              <a:rPr b="1" lang="en">
                <a:solidFill>
                  <a:schemeClr val="accent1"/>
                </a:solidFill>
                <a:latin typeface="Montserrat"/>
                <a:ea typeface="Montserrat"/>
                <a:cs typeface="Montserrat"/>
                <a:sym typeface="Montserrat"/>
              </a:rPr>
              <a:t>Chapter 6 Topic 1.1 </a:t>
            </a:r>
            <a:r>
              <a:rPr b="1" i="1" lang="en">
                <a:solidFill>
                  <a:schemeClr val="lt1"/>
                </a:solidFill>
                <a:latin typeface="Montserrat"/>
                <a:ea typeface="Montserrat"/>
                <a:cs typeface="Montserrat"/>
                <a:sym typeface="Montserrat"/>
              </a:rPr>
              <a:t>online course</a:t>
            </a:r>
            <a:r>
              <a:rPr b="1" lang="en">
                <a:solidFill>
                  <a:schemeClr val="lt1"/>
                </a:solidFill>
                <a:latin typeface="Montserrat"/>
                <a:ea typeface="Montserrat"/>
                <a:cs typeface="Montserrat"/>
                <a:sym typeface="Montserrat"/>
              </a:rPr>
              <a:t> </a:t>
            </a:r>
            <a:r>
              <a:rPr b="1" lang="en">
                <a:solidFill>
                  <a:schemeClr val="accent1"/>
                </a:solidFill>
                <a:latin typeface="Montserrat"/>
                <a:ea typeface="Montserrat"/>
                <a:cs typeface="Montserrat"/>
                <a:sym typeface="Montserrat"/>
              </a:rPr>
              <a:t>Android Developer</a:t>
            </a:r>
            <a:r>
              <a:rPr b="1" lang="en">
                <a:solidFill>
                  <a:schemeClr val="lt1"/>
                </a:solidFill>
                <a:latin typeface="Montserrat"/>
                <a:ea typeface="Montserrat"/>
                <a:cs typeface="Montserrat"/>
                <a:sym typeface="Montserrat"/>
              </a:rPr>
              <a:t> dari Binar Academy!</a:t>
            </a:r>
            <a:endParaRPr b="1">
              <a:solidFill>
                <a:srgbClr val="FFFFFF"/>
              </a:solidFill>
              <a:latin typeface="Montserrat"/>
              <a:ea typeface="Montserrat"/>
              <a:cs typeface="Montserrat"/>
              <a:sym typeface="Montserrat"/>
            </a:endParaRPr>
          </a:p>
        </p:txBody>
      </p:sp>
      <p:pic>
        <p:nvPicPr>
          <p:cNvPr id="294" name="Google Shape;294;p61"/>
          <p:cNvPicPr preferRelativeResize="0"/>
          <p:nvPr/>
        </p:nvPicPr>
        <p:blipFill>
          <a:blip r:embed="rId3">
            <a:alphaModFix/>
          </a:blip>
          <a:stretch>
            <a:fillRect/>
          </a:stretch>
        </p:blipFill>
        <p:spPr>
          <a:xfrm>
            <a:off x="2332825" y="1577725"/>
            <a:ext cx="4478348" cy="3413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6" name="Shape 576"/>
        <p:cNvGrpSpPr/>
        <p:nvPr/>
      </p:nvGrpSpPr>
      <p:grpSpPr>
        <a:xfrm>
          <a:off x="0" y="0"/>
          <a:ext cx="0" cy="0"/>
          <a:chOff x="0" y="0"/>
          <a:chExt cx="0" cy="0"/>
        </a:xfrm>
      </p:grpSpPr>
      <p:sp>
        <p:nvSpPr>
          <p:cNvPr id="577" name="Google Shape;577;p7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8" name="Google Shape;578;p7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9" name="Google Shape;579;p7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0" name="Google Shape;580;p7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1" name="Google Shape;581;p7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582" name="Google Shape;582;p7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83" name="Google Shape;583;p7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84" name="Google Shape;584;p7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85" name="Google Shape;585;p7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86" name="Google Shape;586;p79"/>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saja aturan untuk menggunakan Thread?</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Thread pada Android mempunyai dua aturan yaitu:</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Jangan memblokir Main Thread</a:t>
            </a:r>
            <a:endParaRPr b="1" sz="1000">
              <a:solidFill>
                <a:srgbClr val="F2AB2F"/>
              </a:solidFill>
              <a:latin typeface="Montserrat"/>
              <a:ea typeface="Montserrat"/>
              <a:cs typeface="Montserrat"/>
              <a:sym typeface="Montserrat"/>
            </a:endParaRPr>
          </a:p>
          <a:p>
            <a:pPr indent="-292100" lvl="0" marL="457200" rtl="0" algn="just">
              <a:lnSpc>
                <a:spcPct val="115000"/>
              </a:lnSpc>
              <a:spcBef>
                <a:spcPts val="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Jangan mengakses toolkit Android UI dari luar Main Thread</a:t>
            </a:r>
            <a:endParaRPr b="1" sz="1000">
              <a:solidFill>
                <a:srgbClr val="F2AB2F"/>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Yuk kita bahas satu-persatu!</a:t>
            </a:r>
            <a:endParaRPr sz="1000">
              <a:solidFill>
                <a:schemeClr val="dk1"/>
              </a:solidFill>
              <a:latin typeface="Montserrat"/>
              <a:ea typeface="Montserrat"/>
              <a:cs typeface="Montserrat"/>
              <a:sym typeface="Montserrat"/>
            </a:endParaRPr>
          </a:p>
        </p:txBody>
      </p:sp>
      <p:pic>
        <p:nvPicPr>
          <p:cNvPr id="587" name="Google Shape;587;p79"/>
          <p:cNvPicPr preferRelativeResize="0"/>
          <p:nvPr/>
        </p:nvPicPr>
        <p:blipFill>
          <a:blip r:embed="rId4">
            <a:alphaModFix/>
          </a:blip>
          <a:stretch>
            <a:fillRect/>
          </a:stretch>
        </p:blipFill>
        <p:spPr>
          <a:xfrm flipH="1">
            <a:off x="5357429" y="914400"/>
            <a:ext cx="2389221" cy="38862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1" name="Shape 591"/>
        <p:cNvGrpSpPr/>
        <p:nvPr/>
      </p:nvGrpSpPr>
      <p:grpSpPr>
        <a:xfrm>
          <a:off x="0" y="0"/>
          <a:ext cx="0" cy="0"/>
          <a:chOff x="0" y="0"/>
          <a:chExt cx="0" cy="0"/>
        </a:xfrm>
      </p:grpSpPr>
      <p:sp>
        <p:nvSpPr>
          <p:cNvPr id="592" name="Google Shape;592;p8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3" name="Google Shape;593;p8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4" name="Google Shape;594;p8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5" name="Google Shape;595;p8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6" name="Google Shape;596;p8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597" name="Google Shape;597;p8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98" name="Google Shape;598;p8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99" name="Google Shape;599;p8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00" name="Google Shape;600;p8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01" name="Google Shape;601;p80"/>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1. Jangan memblokir Main Thread</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Main thread kan yang tampil di layar aplikasi kita, ya.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Dengan begitu, Main thread perlu memusatkan perhatiannya pada penyusunan UI dan menjaga aplikasi tetap responsif terhadap masukan user.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Jika kesalahan terjadi di Main/UI Thread, operasi yang kompleks seperti akses jaringan atau query database/basis data bisa memblokir seluruh UI atau tampilan aplikasi. Dari perspektif user, aplikasi tersebut akan berhenti.</a:t>
            </a:r>
            <a:endParaRPr sz="1000">
              <a:solidFill>
                <a:schemeClr val="dk1"/>
              </a:solidFill>
              <a:latin typeface="Montserrat"/>
              <a:ea typeface="Montserrat"/>
              <a:cs typeface="Montserrat"/>
              <a:sym typeface="Montserrat"/>
            </a:endParaRPr>
          </a:p>
        </p:txBody>
      </p:sp>
      <p:pic>
        <p:nvPicPr>
          <p:cNvPr id="602" name="Google Shape;602;p80"/>
          <p:cNvPicPr preferRelativeResize="0"/>
          <p:nvPr/>
        </p:nvPicPr>
        <p:blipFill>
          <a:blip r:embed="rId4">
            <a:alphaModFix/>
          </a:blip>
          <a:stretch>
            <a:fillRect/>
          </a:stretch>
        </p:blipFill>
        <p:spPr>
          <a:xfrm>
            <a:off x="4788425" y="1000034"/>
            <a:ext cx="3825224" cy="36851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6" name="Shape 606"/>
        <p:cNvGrpSpPr/>
        <p:nvPr/>
      </p:nvGrpSpPr>
      <p:grpSpPr>
        <a:xfrm>
          <a:off x="0" y="0"/>
          <a:ext cx="0" cy="0"/>
          <a:chOff x="0" y="0"/>
          <a:chExt cx="0" cy="0"/>
        </a:xfrm>
      </p:grpSpPr>
      <p:sp>
        <p:nvSpPr>
          <p:cNvPr id="607" name="Google Shape;607;p8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8" name="Google Shape;608;p8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9" name="Google Shape;609;p8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0" name="Google Shape;610;p8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1" name="Google Shape;611;p8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612" name="Google Shape;612;p8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13" name="Google Shape;613;p8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14" name="Google Shape;614;p8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15" name="Google Shape;615;p8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16" name="Google Shape;616;p81"/>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Lebih buruk lagi, jika Main thread diblokir selama lebih dari beberapa detik (saat ini sekitaran 5 detik), user akan ditampilkan dialog “Application Not Responding” (ANR).</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Kemungkinan besar user bisa keluar dari aplikasi dan mencopot pemasangan aplikasi atau disebut Uninstall.</a:t>
            </a:r>
            <a:endParaRPr sz="1000">
              <a:solidFill>
                <a:schemeClr val="dk1"/>
              </a:solidFill>
              <a:latin typeface="Montserrat"/>
              <a:ea typeface="Montserrat"/>
              <a:cs typeface="Montserrat"/>
              <a:sym typeface="Montserrat"/>
            </a:endParaRPr>
          </a:p>
        </p:txBody>
      </p:sp>
      <p:pic>
        <p:nvPicPr>
          <p:cNvPr id="617" name="Google Shape;617;p81"/>
          <p:cNvPicPr preferRelativeResize="0"/>
          <p:nvPr/>
        </p:nvPicPr>
        <p:blipFill>
          <a:blip r:embed="rId4">
            <a:alphaModFix/>
          </a:blip>
          <a:stretch>
            <a:fillRect/>
          </a:stretch>
        </p:blipFill>
        <p:spPr>
          <a:xfrm>
            <a:off x="5245625" y="914400"/>
            <a:ext cx="3077850" cy="38861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1" name="Shape 621"/>
        <p:cNvGrpSpPr/>
        <p:nvPr/>
      </p:nvGrpSpPr>
      <p:grpSpPr>
        <a:xfrm>
          <a:off x="0" y="0"/>
          <a:ext cx="0" cy="0"/>
          <a:chOff x="0" y="0"/>
          <a:chExt cx="0" cy="0"/>
        </a:xfrm>
      </p:grpSpPr>
      <p:sp>
        <p:nvSpPr>
          <p:cNvPr id="622" name="Google Shape;622;p8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3" name="Google Shape;623;p8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4" name="Google Shape;624;p8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5" name="Google Shape;625;p8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6" name="Google Shape;626;p8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627" name="Google Shape;627;p8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8" name="Google Shape;628;p8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29" name="Google Shape;629;p8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30" name="Google Shape;630;p8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31" name="Google Shape;631;p82"/>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2</a:t>
            </a:r>
            <a:r>
              <a:rPr b="1" lang="en" sz="1200">
                <a:solidFill>
                  <a:schemeClr val="accent1"/>
                </a:solidFill>
                <a:latin typeface="Montserrat"/>
                <a:ea typeface="Montserrat"/>
                <a:cs typeface="Montserrat"/>
                <a:sym typeface="Montserrat"/>
              </a:rPr>
              <a:t>. </a:t>
            </a:r>
            <a:r>
              <a:rPr b="1" lang="en" sz="1200">
                <a:solidFill>
                  <a:schemeClr val="accent1"/>
                </a:solidFill>
                <a:latin typeface="Montserrat"/>
                <a:ea typeface="Montserrat"/>
                <a:cs typeface="Montserrat"/>
                <a:sym typeface="Montserrat"/>
              </a:rPr>
              <a:t>Jangan mengakses toolkit Android UI dari luar Main Thread</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Jangan mengakses komponen UI di luar Main thread. Misalnya ada thread kedua dan thread ini mengakses TextView, Button dsb.</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Ini dapat menyebabkan error yang tidak terduga. Hal tersebut terjadi karena Android UI Toolkit merupakan komponen yang hanya berjalan pada UI thread atau main thread.</a:t>
            </a:r>
            <a:endParaRPr sz="1000">
              <a:solidFill>
                <a:schemeClr val="dk1"/>
              </a:solidFill>
              <a:latin typeface="Montserrat"/>
              <a:ea typeface="Montserrat"/>
              <a:cs typeface="Montserrat"/>
              <a:sym typeface="Montserrat"/>
            </a:endParaRPr>
          </a:p>
        </p:txBody>
      </p:sp>
      <p:pic>
        <p:nvPicPr>
          <p:cNvPr id="632" name="Google Shape;632;p82"/>
          <p:cNvPicPr preferRelativeResize="0"/>
          <p:nvPr/>
        </p:nvPicPr>
        <p:blipFill>
          <a:blip r:embed="rId4">
            <a:alphaModFix/>
          </a:blip>
          <a:stretch>
            <a:fillRect/>
          </a:stretch>
        </p:blipFill>
        <p:spPr>
          <a:xfrm>
            <a:off x="5169425" y="914400"/>
            <a:ext cx="3077850" cy="38861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636" name="Shape 636"/>
        <p:cNvGrpSpPr/>
        <p:nvPr/>
      </p:nvGrpSpPr>
      <p:grpSpPr>
        <a:xfrm>
          <a:off x="0" y="0"/>
          <a:ext cx="0" cy="0"/>
          <a:chOff x="0" y="0"/>
          <a:chExt cx="0" cy="0"/>
        </a:xfrm>
      </p:grpSpPr>
      <p:sp>
        <p:nvSpPr>
          <p:cNvPr id="637" name="Google Shape;637;p8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8" name="Google Shape;638;p8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9" name="Google Shape;639;p8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0" name="Google Shape;640;p8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1" name="Google Shape;641;p8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a:t>
            </a:r>
            <a:endParaRPr b="1" i="0" sz="1100" u="none" cap="none" strike="noStrike">
              <a:solidFill>
                <a:srgbClr val="FFFFFF"/>
              </a:solidFill>
              <a:latin typeface="Montserrat"/>
              <a:ea typeface="Montserrat"/>
              <a:cs typeface="Montserrat"/>
              <a:sym typeface="Montserrat"/>
            </a:endParaRPr>
          </a:p>
        </p:txBody>
      </p:sp>
      <p:sp>
        <p:nvSpPr>
          <p:cNvPr id="642" name="Google Shape;642;p8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3" name="Google Shape;643;p8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44" name="Google Shape;644;p8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45" name="Google Shape;645;p8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6" name="Google Shape;646;p83"/>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Implementasi 2 aturan ini, gimana?</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N</a:t>
            </a:r>
            <a:endParaRPr sz="1000">
              <a:solidFill>
                <a:schemeClr val="dk1"/>
              </a:solidFill>
              <a:latin typeface="Montserrat"/>
              <a:ea typeface="Montserrat"/>
              <a:cs typeface="Montserrat"/>
              <a:sym typeface="Montserrat"/>
            </a:endParaRPr>
          </a:p>
        </p:txBody>
      </p:sp>
      <p:pic>
        <p:nvPicPr>
          <p:cNvPr id="647" name="Google Shape;647;p83"/>
          <p:cNvPicPr preferRelativeResize="0"/>
          <p:nvPr/>
        </p:nvPicPr>
        <p:blipFill rotWithShape="1">
          <a:blip r:embed="rId4">
            <a:alphaModFix/>
          </a:blip>
          <a:srcRect b="0" l="58444" r="0" t="24374"/>
          <a:stretch/>
        </p:blipFill>
        <p:spPr>
          <a:xfrm>
            <a:off x="5984675" y="1848850"/>
            <a:ext cx="1718851" cy="2133374"/>
          </a:xfrm>
          <a:prstGeom prst="rect">
            <a:avLst/>
          </a:prstGeom>
          <a:noFill/>
          <a:ln>
            <a:noFill/>
          </a:ln>
        </p:spPr>
      </p:pic>
      <p:sp>
        <p:nvSpPr>
          <p:cNvPr id="648" name="Google Shape;648;p83"/>
          <p:cNvSpPr txBox="1"/>
          <p:nvPr/>
        </p:nvSpPr>
        <p:spPr>
          <a:xfrm>
            <a:off x="6113325" y="1139175"/>
            <a:ext cx="1388700" cy="86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1900">
                <a:solidFill>
                  <a:schemeClr val="dk1"/>
                </a:solidFill>
                <a:latin typeface="Raleway"/>
                <a:ea typeface="Raleway"/>
                <a:cs typeface="Raleway"/>
                <a:sym typeface="Raleway"/>
              </a:rPr>
              <a:t>Main Thread</a:t>
            </a:r>
            <a:endParaRPr b="1" sz="2000"/>
          </a:p>
        </p:txBody>
      </p:sp>
      <p:sp>
        <p:nvSpPr>
          <p:cNvPr id="649" name="Google Shape;649;p83"/>
          <p:cNvSpPr/>
          <p:nvPr/>
        </p:nvSpPr>
        <p:spPr>
          <a:xfrm>
            <a:off x="7754675" y="998900"/>
            <a:ext cx="1209300" cy="736200"/>
          </a:xfrm>
          <a:prstGeom prst="wedgeRoundRectCallout">
            <a:avLst>
              <a:gd fmla="val -87677" name="adj1"/>
              <a:gd fmla="val 4999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leway"/>
                <a:ea typeface="Raleway"/>
                <a:cs typeface="Raleway"/>
                <a:sym typeface="Raleway"/>
              </a:rPr>
              <a:t>I’m Introvert!</a:t>
            </a:r>
            <a:endParaRPr b="1">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3" name="Shape 653"/>
        <p:cNvGrpSpPr/>
        <p:nvPr/>
      </p:nvGrpSpPr>
      <p:grpSpPr>
        <a:xfrm>
          <a:off x="0" y="0"/>
          <a:ext cx="0" cy="0"/>
          <a:chOff x="0" y="0"/>
          <a:chExt cx="0" cy="0"/>
        </a:xfrm>
      </p:grpSpPr>
      <p:sp>
        <p:nvSpPr>
          <p:cNvPr id="654" name="Google Shape;654;p8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5" name="Google Shape;655;p8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6" name="Google Shape;656;p8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7" name="Google Shape;657;p8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8" name="Google Shape;658;p8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659" name="Google Shape;659;p8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60" name="Google Shape;660;p8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61" name="Google Shape;661;p8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62" name="Google Shape;662;p8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63" name="Google Shape;663;p84"/>
          <p:cNvSpPr txBox="1"/>
          <p:nvPr/>
        </p:nvSpPr>
        <p:spPr>
          <a:xfrm>
            <a:off x="484625" y="913700"/>
            <a:ext cx="4151400" cy="3886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Gimana caranya biar proses lain nggak memblokir Main Thread?</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Kita membutuhkan thread lain yang dapat membantu proses pada aplikasi.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Thread tersebut dinamakan </a:t>
            </a:r>
            <a:r>
              <a:rPr b="1" lang="en" sz="1000">
                <a:solidFill>
                  <a:schemeClr val="dk1"/>
                </a:solidFill>
                <a:latin typeface="Montserrat"/>
                <a:ea typeface="Montserrat"/>
                <a:cs typeface="Montserrat"/>
                <a:sym typeface="Montserrat"/>
              </a:rPr>
              <a:t>background thread atau asynctask yang bersifat asynchronous</a:t>
            </a:r>
            <a:r>
              <a:rPr lang="en" sz="1000">
                <a:solidFill>
                  <a:schemeClr val="dk1"/>
                </a:solidFill>
                <a:latin typeface="Montserrat"/>
                <a:ea typeface="Montserrat"/>
                <a:cs typeface="Montserrat"/>
                <a:sym typeface="Montserrat"/>
              </a:rPr>
              <a:t>, yang akan berjalan pada thread yang terpisah dengan main thread.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Untuk bisa pakai background thread ini, ada dua cara yaitu proses Asynchronous dan proses Synchronous.</a:t>
            </a:r>
            <a:endParaRPr sz="1000">
              <a:solidFill>
                <a:schemeClr val="dk1"/>
              </a:solidFill>
              <a:latin typeface="Montserrat"/>
              <a:ea typeface="Montserrat"/>
              <a:cs typeface="Montserrat"/>
              <a:sym typeface="Montserrat"/>
            </a:endParaRPr>
          </a:p>
        </p:txBody>
      </p:sp>
      <p:pic>
        <p:nvPicPr>
          <p:cNvPr id="664" name="Google Shape;664;p84"/>
          <p:cNvPicPr preferRelativeResize="0"/>
          <p:nvPr/>
        </p:nvPicPr>
        <p:blipFill>
          <a:blip r:embed="rId4">
            <a:alphaModFix amt="0"/>
          </a:blip>
          <a:stretch>
            <a:fillRect/>
          </a:stretch>
        </p:blipFill>
        <p:spPr>
          <a:xfrm>
            <a:off x="4801775" y="1668174"/>
            <a:ext cx="4017925" cy="2615700"/>
          </a:xfrm>
          <a:prstGeom prst="rect">
            <a:avLst/>
          </a:prstGeom>
          <a:noFill/>
          <a:ln>
            <a:noFill/>
          </a:ln>
        </p:spPr>
      </p:pic>
      <p:pic>
        <p:nvPicPr>
          <p:cNvPr id="665" name="Google Shape;665;p84"/>
          <p:cNvPicPr preferRelativeResize="0"/>
          <p:nvPr/>
        </p:nvPicPr>
        <p:blipFill>
          <a:blip r:embed="rId5">
            <a:alphaModFix/>
          </a:blip>
          <a:stretch>
            <a:fillRect/>
          </a:stretch>
        </p:blipFill>
        <p:spPr>
          <a:xfrm>
            <a:off x="4727450" y="1668675"/>
            <a:ext cx="3886198" cy="24364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9" name="Shape 669"/>
        <p:cNvGrpSpPr/>
        <p:nvPr/>
      </p:nvGrpSpPr>
      <p:grpSpPr>
        <a:xfrm>
          <a:off x="0" y="0"/>
          <a:ext cx="0" cy="0"/>
          <a:chOff x="0" y="0"/>
          <a:chExt cx="0" cy="0"/>
        </a:xfrm>
      </p:grpSpPr>
      <p:sp>
        <p:nvSpPr>
          <p:cNvPr id="670" name="Google Shape;670;p8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1" name="Google Shape;671;p8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2" name="Google Shape;672;p8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3" name="Google Shape;673;p8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4" name="Google Shape;674;p8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675" name="Google Shape;675;p8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76" name="Google Shape;676;p8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77" name="Google Shape;677;p8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78" name="Google Shape;678;p8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79" name="Google Shape;679;p85"/>
          <p:cNvSpPr txBox="1"/>
          <p:nvPr/>
        </p:nvSpPr>
        <p:spPr>
          <a:xfrm>
            <a:off x="484625" y="913700"/>
            <a:ext cx="4151400" cy="3886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Cara 1, Proses Asynchronous</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Proses asynchronous adalah </a:t>
            </a:r>
            <a:r>
              <a:rPr b="1" lang="en" sz="1000">
                <a:solidFill>
                  <a:schemeClr val="dk1"/>
                </a:solidFill>
                <a:latin typeface="Montserrat"/>
                <a:ea typeface="Montserrat"/>
                <a:cs typeface="Montserrat"/>
                <a:sym typeface="Montserrat"/>
              </a:rPr>
              <a:t>proses yang tidak berjalan secara berurutan</a:t>
            </a:r>
            <a:r>
              <a:rPr lang="en" sz="1000">
                <a:solidFill>
                  <a:schemeClr val="dk1"/>
                </a:solidFill>
                <a:latin typeface="Montserrat"/>
                <a:ea typeface="Montserrat"/>
                <a:cs typeface="Montserrat"/>
                <a:sym typeface="Montserrat"/>
              </a:rPr>
              <a:t>, sehingga proses lain bisa masuk dan Main thread masih bisa kita jalankan.</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Ini membuat pengalaman user menjadi lebih nyaman karena aplikasi tetap terasa responsif dan tidak mengalami freeze.</a:t>
            </a:r>
            <a:endParaRPr sz="1000">
              <a:solidFill>
                <a:schemeClr val="dk1"/>
              </a:solidFill>
              <a:latin typeface="Montserrat"/>
              <a:ea typeface="Montserrat"/>
              <a:cs typeface="Montserrat"/>
              <a:sym typeface="Montserrat"/>
            </a:endParaRPr>
          </a:p>
        </p:txBody>
      </p:sp>
      <p:pic>
        <p:nvPicPr>
          <p:cNvPr id="680" name="Google Shape;680;p85"/>
          <p:cNvPicPr preferRelativeResize="0"/>
          <p:nvPr/>
        </p:nvPicPr>
        <p:blipFill>
          <a:blip r:embed="rId4">
            <a:alphaModFix/>
          </a:blip>
          <a:stretch>
            <a:fillRect/>
          </a:stretch>
        </p:blipFill>
        <p:spPr>
          <a:xfrm>
            <a:off x="5333775" y="914400"/>
            <a:ext cx="2717718" cy="38868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84" name="Shape 684"/>
        <p:cNvGrpSpPr/>
        <p:nvPr/>
      </p:nvGrpSpPr>
      <p:grpSpPr>
        <a:xfrm>
          <a:off x="0" y="0"/>
          <a:ext cx="0" cy="0"/>
          <a:chOff x="0" y="0"/>
          <a:chExt cx="0" cy="0"/>
        </a:xfrm>
      </p:grpSpPr>
      <p:sp>
        <p:nvSpPr>
          <p:cNvPr id="685" name="Google Shape;685;p8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6" name="Google Shape;686;p8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7" name="Google Shape;687;p8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8" name="Google Shape;688;p8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9" name="Google Shape;689;p8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690" name="Google Shape;690;p8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91" name="Google Shape;691;p8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92" name="Google Shape;692;p8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93" name="Google Shape;693;p8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94" name="Google Shape;694;p86"/>
          <p:cNvSpPr txBox="1"/>
          <p:nvPr/>
        </p:nvSpPr>
        <p:spPr>
          <a:xfrm>
            <a:off x="484625" y="913700"/>
            <a:ext cx="4151400" cy="3886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Cara 2, P</a:t>
            </a:r>
            <a:r>
              <a:rPr b="1" lang="en" sz="1200">
                <a:solidFill>
                  <a:schemeClr val="accent1"/>
                </a:solidFill>
                <a:latin typeface="Montserrat"/>
                <a:ea typeface="Montserrat"/>
                <a:cs typeface="Montserrat"/>
                <a:sym typeface="Montserrat"/>
              </a:rPr>
              <a:t>roses Synchronous</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Adapun dengan proses </a:t>
            </a:r>
            <a:r>
              <a:rPr lang="en" sz="1000">
                <a:solidFill>
                  <a:schemeClr val="dk1"/>
                </a:solidFill>
                <a:latin typeface="Montserrat"/>
                <a:ea typeface="Montserrat"/>
                <a:cs typeface="Montserrat"/>
                <a:sym typeface="Montserrat"/>
              </a:rPr>
              <a:t>synchronous, proses tersebut akan </a:t>
            </a:r>
            <a:r>
              <a:rPr b="1" lang="en" sz="1000">
                <a:solidFill>
                  <a:schemeClr val="dk1"/>
                </a:solidFill>
                <a:latin typeface="Montserrat"/>
                <a:ea typeface="Montserrat"/>
                <a:cs typeface="Montserrat"/>
                <a:sym typeface="Montserrat"/>
              </a:rPr>
              <a:t>berjalan secara berurutan</a:t>
            </a:r>
            <a:r>
              <a:rPr lang="en" sz="1000">
                <a:solidFill>
                  <a:schemeClr val="dk1"/>
                </a:solidFill>
                <a:latin typeface="Montserrat"/>
                <a:ea typeface="Montserrat"/>
                <a:cs typeface="Montserrat"/>
                <a:sym typeface="Montserrat"/>
              </a:rPr>
              <a:t>, sehingga kita harus menunggu proses tersebut selesai terlebih dahulu sebelum melakukan proses lainnya.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solidFill>
                  <a:schemeClr val="dk1"/>
                </a:solidFill>
                <a:latin typeface="Montserrat"/>
                <a:ea typeface="Montserrat"/>
                <a:cs typeface="Montserrat"/>
                <a:sym typeface="Montserrat"/>
              </a:rPr>
              <a:t>Hal ini membuat aplikasi tidak bisa kita jalankan(freeze).</a:t>
            </a:r>
            <a:endParaRPr sz="1000">
              <a:solidFill>
                <a:schemeClr val="dk1"/>
              </a:solidFill>
              <a:latin typeface="Montserrat"/>
              <a:ea typeface="Montserrat"/>
              <a:cs typeface="Montserrat"/>
              <a:sym typeface="Montserrat"/>
            </a:endParaRPr>
          </a:p>
        </p:txBody>
      </p:sp>
      <p:pic>
        <p:nvPicPr>
          <p:cNvPr id="695" name="Google Shape;695;p86"/>
          <p:cNvPicPr preferRelativeResize="0"/>
          <p:nvPr/>
        </p:nvPicPr>
        <p:blipFill>
          <a:blip r:embed="rId4">
            <a:alphaModFix/>
          </a:blip>
          <a:stretch>
            <a:fillRect/>
          </a:stretch>
        </p:blipFill>
        <p:spPr>
          <a:xfrm>
            <a:off x="5293275" y="914400"/>
            <a:ext cx="2806905" cy="38868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99" name="Shape 699"/>
        <p:cNvGrpSpPr/>
        <p:nvPr/>
      </p:nvGrpSpPr>
      <p:grpSpPr>
        <a:xfrm>
          <a:off x="0" y="0"/>
          <a:ext cx="0" cy="0"/>
          <a:chOff x="0" y="0"/>
          <a:chExt cx="0" cy="0"/>
        </a:xfrm>
      </p:grpSpPr>
      <p:sp>
        <p:nvSpPr>
          <p:cNvPr id="700" name="Google Shape;700;p8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1" name="Google Shape;701;p8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2" name="Google Shape;702;p8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3" name="Google Shape;703;p8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4" name="Google Shape;704;p8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705" name="Google Shape;705;p8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06" name="Google Shape;706;p8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07" name="Google Shape;707;p8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08" name="Google Shape;708;p8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09" name="Google Shape;709;p87"/>
          <p:cNvSpPr txBox="1"/>
          <p:nvPr/>
        </p:nvSpPr>
        <p:spPr>
          <a:xfrm>
            <a:off x="484625" y="913700"/>
            <a:ext cx="4151400" cy="3886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Implementasi kode-nya gimana?</a:t>
            </a:r>
            <a:endParaRPr sz="10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Dengan adanya thread baru, kita telah berhasil memenuhi aturan nomor 1 dengan tidak memblokir main thread dan membuat thread lainnya. </a:t>
            </a:r>
            <a:endParaRPr sz="10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Pada gambar disamping merupakan contoh penerapan dari background thread. </a:t>
            </a:r>
            <a:endParaRPr sz="10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Kalau</a:t>
            </a:r>
            <a:r>
              <a:rPr lang="en" sz="1000">
                <a:solidFill>
                  <a:schemeClr val="dk1"/>
                </a:solidFill>
                <a:latin typeface="Montserrat"/>
                <a:ea typeface="Montserrat"/>
                <a:cs typeface="Montserrat"/>
                <a:sym typeface="Montserrat"/>
              </a:rPr>
              <a:t> diamati baik-baik, hal yang kita buat tuh nggak salah dan memenuhi aturan nomor 1. Sayangnya, kode </a:t>
            </a:r>
            <a:r>
              <a:rPr b="1" lang="en" sz="1000">
                <a:solidFill>
                  <a:schemeClr val="dk1"/>
                </a:solidFill>
                <a:latin typeface="Montserrat"/>
                <a:ea typeface="Montserrat"/>
                <a:cs typeface="Montserrat"/>
                <a:sym typeface="Montserrat"/>
              </a:rPr>
              <a:t>tidak memenuhi aturan no. 2,</a:t>
            </a:r>
            <a:r>
              <a:rPr lang="en" sz="1000">
                <a:solidFill>
                  <a:schemeClr val="dk1"/>
                </a:solidFill>
                <a:latin typeface="Montserrat"/>
                <a:ea typeface="Montserrat"/>
                <a:cs typeface="Montserrat"/>
                <a:sym typeface="Montserrat"/>
              </a:rPr>
              <a:t> yaitu dengan tidak melakukan pemanggilan UI di luar main thread.</a:t>
            </a:r>
            <a:endParaRPr sz="1000">
              <a:latin typeface="Montserrat"/>
              <a:ea typeface="Montserrat"/>
              <a:cs typeface="Montserrat"/>
              <a:sym typeface="Montserrat"/>
            </a:endParaRPr>
          </a:p>
        </p:txBody>
      </p:sp>
      <p:pic>
        <p:nvPicPr>
          <p:cNvPr id="710" name="Google Shape;710;p87"/>
          <p:cNvPicPr preferRelativeResize="0"/>
          <p:nvPr/>
        </p:nvPicPr>
        <p:blipFill>
          <a:blip r:embed="rId4">
            <a:alphaModFix/>
          </a:blip>
          <a:stretch>
            <a:fillRect/>
          </a:stretch>
        </p:blipFill>
        <p:spPr>
          <a:xfrm>
            <a:off x="4796700" y="1563700"/>
            <a:ext cx="3816950" cy="1829776"/>
          </a:xfrm>
          <a:prstGeom prst="rect">
            <a:avLst/>
          </a:prstGeom>
          <a:noFill/>
          <a:ln>
            <a:noFill/>
          </a:ln>
        </p:spPr>
      </p:pic>
      <p:sp>
        <p:nvSpPr>
          <p:cNvPr id="711" name="Google Shape;711;p87"/>
          <p:cNvSpPr txBox="1"/>
          <p:nvPr/>
        </p:nvSpPr>
        <p:spPr>
          <a:xfrm>
            <a:off x="4796700" y="3516275"/>
            <a:ext cx="38595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Montserrat"/>
                <a:ea typeface="Montserrat"/>
                <a:cs typeface="Montserrat"/>
                <a:sym typeface="Montserrat"/>
              </a:rPr>
              <a:t>Implementasi thread “asynchronous”</a:t>
            </a:r>
            <a:endParaRPr sz="10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15" name="Shape 715"/>
        <p:cNvGrpSpPr/>
        <p:nvPr/>
      </p:nvGrpSpPr>
      <p:grpSpPr>
        <a:xfrm>
          <a:off x="0" y="0"/>
          <a:ext cx="0" cy="0"/>
          <a:chOff x="0" y="0"/>
          <a:chExt cx="0" cy="0"/>
        </a:xfrm>
      </p:grpSpPr>
      <p:sp>
        <p:nvSpPr>
          <p:cNvPr id="716" name="Google Shape;716;p8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7" name="Google Shape;717;p8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8" name="Google Shape;718;p8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9" name="Google Shape;719;p8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0" name="Google Shape;720;p8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721" name="Google Shape;721;p8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22" name="Google Shape;722;p8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23" name="Google Shape;723;p8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24" name="Google Shape;724;p8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25" name="Google Shape;725;p88"/>
          <p:cNvSpPr txBox="1"/>
          <p:nvPr/>
        </p:nvSpPr>
        <p:spPr>
          <a:xfrm>
            <a:off x="484625" y="913700"/>
            <a:ext cx="4151400" cy="3886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Nggak sesuainya, dimana ya?</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Perhatikan method </a:t>
            </a:r>
            <a:r>
              <a:rPr b="1" lang="en" sz="1000">
                <a:solidFill>
                  <a:schemeClr val="dk1"/>
                </a:solidFill>
                <a:latin typeface="Courier New"/>
                <a:ea typeface="Courier New"/>
                <a:cs typeface="Courier New"/>
                <a:sym typeface="Courier New"/>
              </a:rPr>
              <a:t>setText</a:t>
            </a:r>
            <a:r>
              <a:rPr lang="en" sz="1000">
                <a:solidFill>
                  <a:schemeClr val="dk1"/>
                </a:solidFill>
                <a:latin typeface="Montserrat"/>
                <a:ea typeface="Montserrat"/>
                <a:cs typeface="Montserrat"/>
                <a:sym typeface="Montserrat"/>
              </a:rPr>
              <a:t>. Method ini adalah bagian dari textView.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Sementara itu, “</a:t>
            </a:r>
            <a:r>
              <a:rPr b="1" lang="en" sz="1000">
                <a:solidFill>
                  <a:schemeClr val="dk1"/>
                </a:solidFill>
                <a:latin typeface="Courier New"/>
                <a:ea typeface="Courier New"/>
                <a:cs typeface="Courier New"/>
                <a:sym typeface="Courier New"/>
              </a:rPr>
              <a:t>textView</a:t>
            </a:r>
            <a:r>
              <a:rPr lang="en" sz="1000">
                <a:solidFill>
                  <a:schemeClr val="dk1"/>
                </a:solidFill>
                <a:latin typeface="Montserrat"/>
                <a:ea typeface="Montserrat"/>
                <a:cs typeface="Montserrat"/>
                <a:sym typeface="Montserrat"/>
              </a:rPr>
              <a:t>” adalah salah satu komponen dari UI. Sehingga itu tidak diperbolehkan untuk dijalankan di background thread.</a:t>
            </a:r>
            <a:endParaRPr b="1" sz="1600">
              <a:solidFill>
                <a:schemeClr val="accent6"/>
              </a:solidFill>
              <a:latin typeface="Courier New"/>
              <a:ea typeface="Courier New"/>
              <a:cs typeface="Courier New"/>
              <a:sym typeface="Courier New"/>
            </a:endParaRPr>
          </a:p>
        </p:txBody>
      </p:sp>
      <p:pic>
        <p:nvPicPr>
          <p:cNvPr id="726" name="Google Shape;726;p88"/>
          <p:cNvPicPr preferRelativeResize="0"/>
          <p:nvPr/>
        </p:nvPicPr>
        <p:blipFill>
          <a:blip r:embed="rId4">
            <a:alphaModFix/>
          </a:blip>
          <a:stretch>
            <a:fillRect/>
          </a:stretch>
        </p:blipFill>
        <p:spPr>
          <a:xfrm>
            <a:off x="4796700" y="1942213"/>
            <a:ext cx="3816950" cy="1829776"/>
          </a:xfrm>
          <a:prstGeom prst="rect">
            <a:avLst/>
          </a:prstGeom>
          <a:noFill/>
          <a:ln>
            <a:noFill/>
          </a:ln>
        </p:spPr>
      </p:pic>
      <p:sp>
        <p:nvSpPr>
          <p:cNvPr id="727" name="Google Shape;727;p88"/>
          <p:cNvSpPr txBox="1"/>
          <p:nvPr/>
        </p:nvSpPr>
        <p:spPr>
          <a:xfrm>
            <a:off x="4775425" y="3772000"/>
            <a:ext cx="38595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Montserrat"/>
                <a:ea typeface="Montserrat"/>
                <a:cs typeface="Montserrat"/>
                <a:sym typeface="Montserrat"/>
              </a:rPr>
              <a:t>Implementasi thread “asynchronous”</a:t>
            </a:r>
            <a:endParaRPr sz="10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sp>
        <p:nvSpPr>
          <p:cNvPr id="299" name="Google Shape;299;p62"/>
          <p:cNvSpPr txBox="1"/>
          <p:nvPr/>
        </p:nvSpPr>
        <p:spPr>
          <a:xfrm>
            <a:off x="487625" y="914425"/>
            <a:ext cx="4149600" cy="388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sz="1600">
                <a:solidFill>
                  <a:srgbClr val="761A79"/>
                </a:solidFill>
                <a:latin typeface="Montserrat"/>
                <a:ea typeface="Montserrat"/>
                <a:cs typeface="Montserrat"/>
                <a:sym typeface="Montserrat"/>
              </a:rPr>
              <a:t>Haaii Binarian 👋</a:t>
            </a:r>
            <a:endParaRPr b="1" sz="12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sz="1000">
                <a:solidFill>
                  <a:schemeClr val="dk1"/>
                </a:solidFill>
                <a:latin typeface="Montserrat"/>
                <a:ea typeface="Montserrat"/>
                <a:cs typeface="Montserrat"/>
                <a:sym typeface="Montserrat"/>
              </a:rPr>
              <a:t>Masuk</a:t>
            </a:r>
            <a:r>
              <a:rPr b="1" lang="en" sz="1000">
                <a:solidFill>
                  <a:schemeClr val="dk1"/>
                </a:solidFill>
                <a:latin typeface="Montserrat"/>
                <a:ea typeface="Montserrat"/>
                <a:cs typeface="Montserrat"/>
                <a:sym typeface="Montserrat"/>
              </a:rPr>
              <a:t> di Chapter 6 niih~</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Kali ini kita deep dive melihat proses penyusunan aplikasi dari balik layar. Secara lebih spesifik kita akan mempelajari teknologi </a:t>
            </a:r>
            <a:r>
              <a:rPr b="1" lang="en" sz="1000">
                <a:solidFill>
                  <a:schemeClr val="dk1"/>
                </a:solidFill>
                <a:latin typeface="Montserrat"/>
                <a:ea typeface="Montserrat"/>
                <a:cs typeface="Montserrat"/>
                <a:sym typeface="Montserrat"/>
              </a:rPr>
              <a:t>Background Process</a:t>
            </a:r>
            <a:r>
              <a:rPr lang="en" sz="1000">
                <a:solidFill>
                  <a:schemeClr val="dk1"/>
                </a:solidFill>
                <a:latin typeface="Montserrat"/>
                <a:ea typeface="Montserrat"/>
                <a:cs typeface="Montserrat"/>
                <a:sym typeface="Montserrat"/>
              </a:rPr>
              <a:t> yang ada di Android, seperti </a:t>
            </a:r>
            <a:r>
              <a:rPr b="1" lang="en" sz="1000">
                <a:solidFill>
                  <a:schemeClr val="dk1"/>
                </a:solidFill>
                <a:latin typeface="Montserrat"/>
                <a:ea typeface="Montserrat"/>
                <a:cs typeface="Montserrat"/>
                <a:sym typeface="Montserrat"/>
              </a:rPr>
              <a:t>Thread</a:t>
            </a:r>
            <a:r>
              <a:rPr lang="en" sz="1000">
                <a:solidFill>
                  <a:schemeClr val="dk1"/>
                </a:solidFill>
                <a:latin typeface="Montserrat"/>
                <a:ea typeface="Montserrat"/>
                <a:cs typeface="Montserrat"/>
                <a:sym typeface="Montserrat"/>
              </a:rPr>
              <a:t>, </a:t>
            </a:r>
            <a:r>
              <a:rPr b="1" lang="en" sz="1000">
                <a:solidFill>
                  <a:schemeClr val="dk1"/>
                </a:solidFill>
                <a:latin typeface="Montserrat"/>
                <a:ea typeface="Montserrat"/>
                <a:cs typeface="Montserrat"/>
                <a:sym typeface="Montserrat"/>
              </a:rPr>
              <a:t>Services</a:t>
            </a:r>
            <a:r>
              <a:rPr lang="en" sz="1000">
                <a:solidFill>
                  <a:schemeClr val="dk1"/>
                </a:solidFill>
                <a:latin typeface="Montserrat"/>
                <a:ea typeface="Montserrat"/>
                <a:cs typeface="Montserrat"/>
                <a:sym typeface="Montserrat"/>
              </a:rPr>
              <a:t>, dan </a:t>
            </a:r>
            <a:r>
              <a:rPr b="1" lang="en" sz="1000">
                <a:solidFill>
                  <a:schemeClr val="dk1"/>
                </a:solidFill>
                <a:latin typeface="Montserrat"/>
                <a:ea typeface="Montserrat"/>
                <a:cs typeface="Montserrat"/>
                <a:sym typeface="Montserrat"/>
              </a:rPr>
              <a:t>Receiver</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Nah, tapi.. tapi.. tapi.. pada topik ini kita bahas tentang Thread dulu. Kayak apa tuh? lanjut~</a:t>
            </a:r>
            <a:endParaRPr sz="1000">
              <a:solidFill>
                <a:schemeClr val="dk1"/>
              </a:solidFill>
              <a:latin typeface="Montserrat"/>
              <a:ea typeface="Montserrat"/>
              <a:cs typeface="Montserrat"/>
              <a:sym typeface="Montserrat"/>
            </a:endParaRPr>
          </a:p>
        </p:txBody>
      </p:sp>
      <p:pic>
        <p:nvPicPr>
          <p:cNvPr id="300" name="Google Shape;300;p62"/>
          <p:cNvPicPr preferRelativeResize="0"/>
          <p:nvPr/>
        </p:nvPicPr>
        <p:blipFill rotWithShape="1">
          <a:blip r:embed="rId3">
            <a:alphaModFix/>
          </a:blip>
          <a:srcRect b="0" l="0" r="0" t="0"/>
          <a:stretch/>
        </p:blipFill>
        <p:spPr>
          <a:xfrm>
            <a:off x="8074650" y="4573075"/>
            <a:ext cx="718350" cy="366500"/>
          </a:xfrm>
          <a:prstGeom prst="rect">
            <a:avLst/>
          </a:prstGeom>
          <a:noFill/>
          <a:ln>
            <a:noFill/>
          </a:ln>
        </p:spPr>
      </p:pic>
      <p:sp>
        <p:nvSpPr>
          <p:cNvPr id="301" name="Google Shape;301;p62"/>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2" name="Google Shape;302;p6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303" name="Google Shape;303;p6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4" name="Google Shape;304;p6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5" name="Google Shape;305;p6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306" name="Google Shape;306;p62"/>
          <p:cNvPicPr preferRelativeResize="0"/>
          <p:nvPr/>
        </p:nvPicPr>
        <p:blipFill rotWithShape="1">
          <a:blip r:embed="rId4">
            <a:alphaModFix/>
          </a:blip>
          <a:srcRect b="0" l="0" r="0" t="0"/>
          <a:stretch/>
        </p:blipFill>
        <p:spPr>
          <a:xfrm>
            <a:off x="8616612" y="183549"/>
            <a:ext cx="302675" cy="368650"/>
          </a:xfrm>
          <a:prstGeom prst="rect">
            <a:avLst/>
          </a:prstGeom>
          <a:noFill/>
          <a:ln>
            <a:noFill/>
          </a:ln>
        </p:spPr>
      </p:pic>
      <p:sp>
        <p:nvSpPr>
          <p:cNvPr id="307" name="Google Shape;307;p6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8" name="Google Shape;308;p6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9" name="Google Shape;309;p6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0" name="Google Shape;310;p6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11" name="Google Shape;311;p6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12" name="Google Shape;312;p62"/>
          <p:cNvPicPr preferRelativeResize="0"/>
          <p:nvPr/>
        </p:nvPicPr>
        <p:blipFill rotWithShape="1">
          <a:blip r:embed="rId5">
            <a:alphaModFix/>
          </a:blip>
          <a:srcRect b="0" l="0" r="0" t="0"/>
          <a:stretch/>
        </p:blipFill>
        <p:spPr>
          <a:xfrm>
            <a:off x="8535950" y="105991"/>
            <a:ext cx="463928" cy="463928"/>
          </a:xfrm>
          <a:prstGeom prst="rect">
            <a:avLst/>
          </a:prstGeom>
          <a:noFill/>
          <a:ln>
            <a:noFill/>
          </a:ln>
        </p:spPr>
      </p:pic>
      <p:sp>
        <p:nvSpPr>
          <p:cNvPr id="313" name="Google Shape;313;p6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14" name="Google Shape;314;p6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Pengantar</a:t>
            </a:r>
            <a:endParaRPr b="1" sz="1200">
              <a:solidFill>
                <a:srgbClr val="FFFFFF"/>
              </a:solidFill>
              <a:latin typeface="Montserrat"/>
              <a:ea typeface="Montserrat"/>
              <a:cs typeface="Montserrat"/>
              <a:sym typeface="Montserrat"/>
            </a:endParaRPr>
          </a:p>
        </p:txBody>
      </p:sp>
      <p:pic>
        <p:nvPicPr>
          <p:cNvPr id="315" name="Google Shape;315;p62"/>
          <p:cNvPicPr preferRelativeResize="0"/>
          <p:nvPr/>
        </p:nvPicPr>
        <p:blipFill rotWithShape="1">
          <a:blip r:embed="rId6">
            <a:alphaModFix/>
          </a:blip>
          <a:srcRect b="0" l="0" r="0" t="0"/>
          <a:stretch/>
        </p:blipFill>
        <p:spPr>
          <a:xfrm>
            <a:off x="5215996" y="914400"/>
            <a:ext cx="3033880" cy="38862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1" name="Shape 731"/>
        <p:cNvGrpSpPr/>
        <p:nvPr/>
      </p:nvGrpSpPr>
      <p:grpSpPr>
        <a:xfrm>
          <a:off x="0" y="0"/>
          <a:ext cx="0" cy="0"/>
          <a:chOff x="0" y="0"/>
          <a:chExt cx="0" cy="0"/>
        </a:xfrm>
      </p:grpSpPr>
      <p:sp>
        <p:nvSpPr>
          <p:cNvPr id="732" name="Google Shape;732;p8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3" name="Google Shape;733;p8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4" name="Google Shape;734;p8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5" name="Google Shape;735;p8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6" name="Google Shape;736;p8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737" name="Google Shape;737;p8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38" name="Google Shape;738;p8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39" name="Google Shape;739;p8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40" name="Google Shape;740;p8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41" name="Google Shape;741;p89"/>
          <p:cNvSpPr txBox="1"/>
          <p:nvPr/>
        </p:nvSpPr>
        <p:spPr>
          <a:xfrm>
            <a:off x="484625" y="913700"/>
            <a:ext cx="4151400" cy="38868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Terdapat beberapa fungsi yang dapat dimanfaatkan untuk memenuhi aturan no. 2 yaitu:</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Courier New"/>
              <a:buChar char="●"/>
            </a:pPr>
            <a:r>
              <a:rPr b="1" lang="en" sz="1000">
                <a:solidFill>
                  <a:schemeClr val="dk1"/>
                </a:solidFill>
                <a:latin typeface="Courier New"/>
                <a:ea typeface="Courier New"/>
                <a:cs typeface="Courier New"/>
                <a:sym typeface="Courier New"/>
              </a:rPr>
              <a:t>Activity.runOnUiThread(Runnable)</a:t>
            </a:r>
            <a:endParaRPr b="1" sz="1000">
              <a:solidFill>
                <a:schemeClr val="dk1"/>
              </a:solidFill>
              <a:latin typeface="Courier New"/>
              <a:ea typeface="Courier New"/>
              <a:cs typeface="Courier New"/>
              <a:sym typeface="Courier New"/>
            </a:endParaRPr>
          </a:p>
          <a:p>
            <a:pPr indent="-292100" lvl="0" marL="457200" rtl="0" algn="just">
              <a:lnSpc>
                <a:spcPct val="115000"/>
              </a:lnSpc>
              <a:spcBef>
                <a:spcPts val="1000"/>
              </a:spcBef>
              <a:spcAft>
                <a:spcPts val="0"/>
              </a:spcAft>
              <a:buClr>
                <a:schemeClr val="dk1"/>
              </a:buClr>
              <a:buSzPts val="1000"/>
              <a:buFont typeface="Courier New"/>
              <a:buChar char="●"/>
            </a:pPr>
            <a:r>
              <a:rPr b="1" lang="en" sz="1000">
                <a:solidFill>
                  <a:schemeClr val="dk1"/>
                </a:solidFill>
                <a:latin typeface="Courier New"/>
                <a:ea typeface="Courier New"/>
                <a:cs typeface="Courier New"/>
                <a:sym typeface="Courier New"/>
              </a:rPr>
              <a:t>View.post(Runnable)</a:t>
            </a:r>
            <a:endParaRPr b="1" sz="1000">
              <a:solidFill>
                <a:schemeClr val="dk1"/>
              </a:solidFill>
              <a:latin typeface="Courier New"/>
              <a:ea typeface="Courier New"/>
              <a:cs typeface="Courier New"/>
              <a:sym typeface="Courier New"/>
            </a:endParaRPr>
          </a:p>
          <a:p>
            <a:pPr indent="-292100" lvl="0" marL="457200" rtl="0" algn="just">
              <a:lnSpc>
                <a:spcPct val="115000"/>
              </a:lnSpc>
              <a:spcBef>
                <a:spcPts val="1000"/>
              </a:spcBef>
              <a:spcAft>
                <a:spcPts val="0"/>
              </a:spcAft>
              <a:buClr>
                <a:schemeClr val="dk1"/>
              </a:buClr>
              <a:buSzPts val="1000"/>
              <a:buFont typeface="Courier New"/>
              <a:buChar char="●"/>
            </a:pPr>
            <a:r>
              <a:rPr b="1" lang="en" sz="1000">
                <a:solidFill>
                  <a:schemeClr val="dk1"/>
                </a:solidFill>
                <a:latin typeface="Courier New"/>
                <a:ea typeface="Courier New"/>
                <a:cs typeface="Courier New"/>
                <a:sym typeface="Courier New"/>
              </a:rPr>
              <a:t>View.postDelayed(Runnable , long)</a:t>
            </a:r>
            <a:endParaRPr b="1" sz="1600">
              <a:solidFill>
                <a:schemeClr val="accent6"/>
              </a:solidFill>
              <a:latin typeface="Courier New"/>
              <a:ea typeface="Courier New"/>
              <a:cs typeface="Courier New"/>
              <a:sym typeface="Courier New"/>
            </a:endParaRPr>
          </a:p>
        </p:txBody>
      </p:sp>
      <p:pic>
        <p:nvPicPr>
          <p:cNvPr id="742" name="Google Shape;742;p89"/>
          <p:cNvPicPr preferRelativeResize="0"/>
          <p:nvPr/>
        </p:nvPicPr>
        <p:blipFill>
          <a:blip r:embed="rId4">
            <a:alphaModFix/>
          </a:blip>
          <a:stretch>
            <a:fillRect/>
          </a:stretch>
        </p:blipFill>
        <p:spPr>
          <a:xfrm>
            <a:off x="4796700" y="1942213"/>
            <a:ext cx="3816950" cy="1829776"/>
          </a:xfrm>
          <a:prstGeom prst="rect">
            <a:avLst/>
          </a:prstGeom>
          <a:noFill/>
          <a:ln>
            <a:noFill/>
          </a:ln>
        </p:spPr>
      </p:pic>
      <p:sp>
        <p:nvSpPr>
          <p:cNvPr id="743" name="Google Shape;743;p89"/>
          <p:cNvSpPr txBox="1"/>
          <p:nvPr/>
        </p:nvSpPr>
        <p:spPr>
          <a:xfrm>
            <a:off x="4775425" y="3772000"/>
            <a:ext cx="3859500" cy="338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 sz="1000">
                <a:latin typeface="Montserrat"/>
                <a:ea typeface="Montserrat"/>
                <a:cs typeface="Montserrat"/>
                <a:sym typeface="Montserrat"/>
              </a:rPr>
              <a:t>Implementasi thread “asynchronous”</a:t>
            </a:r>
            <a:endParaRPr sz="10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7" name="Shape 747"/>
        <p:cNvGrpSpPr/>
        <p:nvPr/>
      </p:nvGrpSpPr>
      <p:grpSpPr>
        <a:xfrm>
          <a:off x="0" y="0"/>
          <a:ext cx="0" cy="0"/>
          <a:chOff x="0" y="0"/>
          <a:chExt cx="0" cy="0"/>
        </a:xfrm>
      </p:grpSpPr>
      <p:sp>
        <p:nvSpPr>
          <p:cNvPr id="748" name="Google Shape;748;p9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9" name="Google Shape;749;p9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0" name="Google Shape;750;p9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1" name="Google Shape;751;p9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2" name="Google Shape;752;p9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Aturan Thread</a:t>
            </a:r>
            <a:endParaRPr b="1" i="0" sz="1100" u="none" cap="none" strike="noStrike">
              <a:solidFill>
                <a:srgbClr val="FFFFFF"/>
              </a:solidFill>
              <a:latin typeface="Montserrat"/>
              <a:ea typeface="Montserrat"/>
              <a:cs typeface="Montserrat"/>
              <a:sym typeface="Montserrat"/>
            </a:endParaRPr>
          </a:p>
        </p:txBody>
      </p:sp>
      <p:sp>
        <p:nvSpPr>
          <p:cNvPr id="753" name="Google Shape;753;p9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54" name="Google Shape;754;p9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55" name="Google Shape;755;p9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56" name="Google Shape;756;p9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57" name="Google Shape;757;p90"/>
          <p:cNvSpPr txBox="1"/>
          <p:nvPr/>
        </p:nvSpPr>
        <p:spPr>
          <a:xfrm>
            <a:off x="484625" y="1073100"/>
            <a:ext cx="4151400" cy="37275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Terus, biar sesuai aturan, apa yang mesti dilakukan?</a:t>
            </a:r>
            <a:endParaRPr b="1" sz="1200">
              <a:solidFill>
                <a:schemeClr val="accent1"/>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latin typeface="Montserrat"/>
                <a:ea typeface="Montserrat"/>
                <a:cs typeface="Montserrat"/>
                <a:sym typeface="Montserrat"/>
              </a:rPr>
              <a:t>Nah, biar memenuhi aturan No. 2, kode kita yang tadi bisa diubah jadi seperti di gambar.</a:t>
            </a:r>
            <a:endParaRPr sz="10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Pada code tersebut, </a:t>
            </a:r>
            <a:r>
              <a:rPr b="1" lang="en" sz="1000">
                <a:latin typeface="Courier New"/>
                <a:ea typeface="Courier New"/>
                <a:cs typeface="Courier New"/>
                <a:sym typeface="Courier New"/>
              </a:rPr>
              <a:t>run()</a:t>
            </a:r>
            <a:r>
              <a:rPr lang="en" sz="1000">
                <a:latin typeface="Montserrat"/>
                <a:ea typeface="Montserrat"/>
                <a:cs typeface="Montserrat"/>
                <a:sym typeface="Montserrat"/>
              </a:rPr>
              <a:t> di dalam </a:t>
            </a:r>
            <a:r>
              <a:rPr b="1" lang="en" sz="1000">
                <a:latin typeface="Courier New"/>
                <a:ea typeface="Courier New"/>
                <a:cs typeface="Courier New"/>
                <a:sym typeface="Courier New"/>
              </a:rPr>
              <a:t>newThread(new runnable)</a:t>
            </a:r>
            <a:r>
              <a:rPr lang="en" sz="1000">
                <a:latin typeface="Montserrat"/>
                <a:ea typeface="Montserrat"/>
                <a:cs typeface="Montserrat"/>
                <a:sym typeface="Montserrat"/>
              </a:rPr>
              <a:t> berjalan secara asynchronous. </a:t>
            </a:r>
            <a:endParaRPr sz="10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Adapun </a:t>
            </a:r>
            <a:r>
              <a:rPr b="1" lang="en" sz="1000">
                <a:latin typeface="Courier New"/>
                <a:ea typeface="Courier New"/>
                <a:cs typeface="Courier New"/>
                <a:sym typeface="Courier New"/>
              </a:rPr>
              <a:t>run() </a:t>
            </a:r>
            <a:r>
              <a:rPr lang="en" sz="1000">
                <a:latin typeface="Montserrat"/>
                <a:ea typeface="Montserrat"/>
                <a:cs typeface="Montserrat"/>
                <a:sym typeface="Montserrat"/>
              </a:rPr>
              <a:t>pada </a:t>
            </a:r>
            <a:r>
              <a:rPr b="1" lang="en" sz="1000">
                <a:latin typeface="Courier New"/>
                <a:ea typeface="Courier New"/>
                <a:cs typeface="Courier New"/>
                <a:sym typeface="Courier New"/>
              </a:rPr>
              <a:t>textView.post()</a:t>
            </a:r>
            <a:r>
              <a:rPr lang="en" sz="1000">
                <a:latin typeface="Montserrat"/>
                <a:ea typeface="Montserrat"/>
                <a:cs typeface="Montserrat"/>
                <a:sym typeface="Montserrat"/>
              </a:rPr>
              <a:t> berjalan di Main thread.</a:t>
            </a:r>
            <a:endParaRPr sz="1000">
              <a:latin typeface="Montserrat"/>
              <a:ea typeface="Montserrat"/>
              <a:cs typeface="Montserrat"/>
              <a:sym typeface="Montserrat"/>
            </a:endParaRPr>
          </a:p>
        </p:txBody>
      </p:sp>
      <p:pic>
        <p:nvPicPr>
          <p:cNvPr id="758" name="Google Shape;758;p90"/>
          <p:cNvPicPr preferRelativeResize="0"/>
          <p:nvPr/>
        </p:nvPicPr>
        <p:blipFill>
          <a:blip r:embed="rId4">
            <a:alphaModFix/>
          </a:blip>
          <a:stretch>
            <a:fillRect/>
          </a:stretch>
        </p:blipFill>
        <p:spPr>
          <a:xfrm>
            <a:off x="5606948" y="3004119"/>
            <a:ext cx="2952503" cy="1641906"/>
          </a:xfrm>
          <a:prstGeom prst="rect">
            <a:avLst/>
          </a:prstGeom>
          <a:noFill/>
          <a:ln>
            <a:noFill/>
          </a:ln>
        </p:spPr>
      </p:pic>
      <p:pic>
        <p:nvPicPr>
          <p:cNvPr id="759" name="Google Shape;759;p90"/>
          <p:cNvPicPr preferRelativeResize="0"/>
          <p:nvPr/>
        </p:nvPicPr>
        <p:blipFill>
          <a:blip r:embed="rId5">
            <a:alphaModFix/>
          </a:blip>
          <a:stretch>
            <a:fillRect/>
          </a:stretch>
        </p:blipFill>
        <p:spPr>
          <a:xfrm>
            <a:off x="5552737" y="1073100"/>
            <a:ext cx="3060924" cy="1467347"/>
          </a:xfrm>
          <a:prstGeom prst="rect">
            <a:avLst/>
          </a:prstGeom>
          <a:noFill/>
          <a:ln>
            <a:noFill/>
          </a:ln>
        </p:spPr>
      </p:pic>
      <p:sp>
        <p:nvSpPr>
          <p:cNvPr id="760" name="Google Shape;760;p90"/>
          <p:cNvSpPr/>
          <p:nvPr/>
        </p:nvSpPr>
        <p:spPr>
          <a:xfrm>
            <a:off x="7041781" y="2571196"/>
            <a:ext cx="207600" cy="378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764" name="Shape 764"/>
        <p:cNvGrpSpPr/>
        <p:nvPr/>
      </p:nvGrpSpPr>
      <p:grpSpPr>
        <a:xfrm>
          <a:off x="0" y="0"/>
          <a:ext cx="0" cy="0"/>
          <a:chOff x="0" y="0"/>
          <a:chExt cx="0" cy="0"/>
        </a:xfrm>
      </p:grpSpPr>
      <p:sp>
        <p:nvSpPr>
          <p:cNvPr id="765" name="Google Shape;765;p9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6" name="Google Shape;766;p9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7" name="Google Shape;767;p9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8" name="Google Shape;768;p9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9" name="Google Shape;769;p9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sz="1100">
              <a:solidFill>
                <a:schemeClr val="lt1"/>
              </a:solidFill>
              <a:latin typeface="Montserrat"/>
              <a:ea typeface="Montserrat"/>
              <a:cs typeface="Montserrat"/>
              <a:sym typeface="Montserrat"/>
            </a:endParaRPr>
          </a:p>
        </p:txBody>
      </p:sp>
      <p:sp>
        <p:nvSpPr>
          <p:cNvPr id="770" name="Google Shape;770;p9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1" name="Google Shape;771;p9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72" name="Google Shape;772;p9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73" name="Google Shape;773;p9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4" name="Google Shape;774;p91"/>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Ciee.. lama-lama udah masuk ke implementasi kodenya aja nih.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Pada </a:t>
            </a:r>
            <a:r>
              <a:rPr b="1" lang="en">
                <a:solidFill>
                  <a:schemeClr val="accent1"/>
                </a:solidFill>
                <a:latin typeface="Montserrat"/>
                <a:ea typeface="Montserrat"/>
                <a:cs typeface="Montserrat"/>
                <a:sym typeface="Montserrat"/>
              </a:rPr>
              <a:t>Thread,</a:t>
            </a:r>
            <a:r>
              <a:rPr b="1" lang="en">
                <a:solidFill>
                  <a:srgbClr val="FFFFFF"/>
                </a:solidFill>
                <a:latin typeface="Montserrat"/>
                <a:ea typeface="Montserrat"/>
                <a:cs typeface="Montserrat"/>
                <a:sym typeface="Montserrat"/>
              </a:rPr>
              <a:t> kita udah melewati komponen Background Process. Selanjutnya, ada </a:t>
            </a:r>
            <a:r>
              <a:rPr b="1" lang="en">
                <a:solidFill>
                  <a:schemeClr val="accent1"/>
                </a:solidFill>
                <a:latin typeface="Montserrat"/>
                <a:ea typeface="Montserrat"/>
                <a:cs typeface="Montserrat"/>
                <a:sym typeface="Montserrat"/>
              </a:rPr>
              <a:t>Class Handler</a:t>
            </a:r>
            <a:r>
              <a:rPr b="1" lang="en">
                <a:solidFill>
                  <a:srgbClr val="FFFFFF"/>
                </a:solidFill>
                <a:latin typeface="Montserrat"/>
                <a:ea typeface="Montserrat"/>
                <a:cs typeface="Montserrat"/>
                <a:sym typeface="Montserrat"/>
              </a:rPr>
              <a:t>.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Apa tuh khasiatnya? Yuk kita cari tau!</a:t>
            </a:r>
            <a:endParaRPr b="1">
              <a:solidFill>
                <a:srgbClr val="FFFFFF"/>
              </a:solidFill>
              <a:latin typeface="Montserrat"/>
              <a:ea typeface="Montserrat"/>
              <a:cs typeface="Montserrat"/>
              <a:sym typeface="Montserrat"/>
            </a:endParaRPr>
          </a:p>
        </p:txBody>
      </p:sp>
      <p:pic>
        <p:nvPicPr>
          <p:cNvPr id="775" name="Google Shape;775;p91"/>
          <p:cNvPicPr preferRelativeResize="0"/>
          <p:nvPr/>
        </p:nvPicPr>
        <p:blipFill>
          <a:blip r:embed="rId4">
            <a:alphaModFix/>
          </a:blip>
          <a:stretch>
            <a:fillRect/>
          </a:stretch>
        </p:blipFill>
        <p:spPr>
          <a:xfrm>
            <a:off x="1331375" y="981125"/>
            <a:ext cx="2222075" cy="3819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79" name="Shape 779"/>
        <p:cNvGrpSpPr/>
        <p:nvPr/>
      </p:nvGrpSpPr>
      <p:grpSpPr>
        <a:xfrm>
          <a:off x="0" y="0"/>
          <a:ext cx="0" cy="0"/>
          <a:chOff x="0" y="0"/>
          <a:chExt cx="0" cy="0"/>
        </a:xfrm>
      </p:grpSpPr>
      <p:sp>
        <p:nvSpPr>
          <p:cNvPr id="780" name="Google Shape;780;p9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1" name="Google Shape;781;p9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2" name="Google Shape;782;p9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3" name="Google Shape;783;p9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4" name="Google Shape;784;p9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785" name="Google Shape;785;p9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6" name="Google Shape;786;p9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87" name="Google Shape;787;p9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88" name="Google Shape;788;p9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9" name="Google Shape;789;p92"/>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Apa itu Handler?</a:t>
            </a:r>
            <a:endParaRPr b="1"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Tadi kita udah bisa bikin Thread sendiri, dengan catatan nggak terjadi di Main Thread. Terus.. terus.. terus.. cara mereka nyambungnya gimana dong?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Jawabannya, thread yang berbeda ini komunikasi dengan Main Thread melalui Handler. </a:t>
            </a:r>
            <a:endParaRPr sz="1000">
              <a:latin typeface="Montserrat"/>
              <a:ea typeface="Montserrat"/>
              <a:cs typeface="Montserrat"/>
              <a:sym typeface="Montserrat"/>
            </a:endParaRPr>
          </a:p>
        </p:txBody>
      </p:sp>
      <p:pic>
        <p:nvPicPr>
          <p:cNvPr id="790" name="Google Shape;790;p92"/>
          <p:cNvPicPr preferRelativeResize="0"/>
          <p:nvPr/>
        </p:nvPicPr>
        <p:blipFill>
          <a:blip r:embed="rId4">
            <a:alphaModFix/>
          </a:blip>
          <a:stretch>
            <a:fillRect/>
          </a:stretch>
        </p:blipFill>
        <p:spPr>
          <a:xfrm>
            <a:off x="4788425" y="1324379"/>
            <a:ext cx="3825224" cy="311172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94" name="Shape 794"/>
        <p:cNvGrpSpPr/>
        <p:nvPr/>
      </p:nvGrpSpPr>
      <p:grpSpPr>
        <a:xfrm>
          <a:off x="0" y="0"/>
          <a:ext cx="0" cy="0"/>
          <a:chOff x="0" y="0"/>
          <a:chExt cx="0" cy="0"/>
        </a:xfrm>
      </p:grpSpPr>
      <p:sp>
        <p:nvSpPr>
          <p:cNvPr id="795" name="Google Shape;795;p9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6" name="Google Shape;796;p9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7" name="Google Shape;797;p9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8" name="Google Shape;798;p9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9" name="Google Shape;799;p9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800" name="Google Shape;800;p9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01" name="Google Shape;801;p9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02" name="Google Shape;802;p9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03" name="Google Shape;803;p9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04" name="Google Shape;804;p93"/>
          <p:cNvSpPr txBox="1"/>
          <p:nvPr/>
        </p:nvSpPr>
        <p:spPr>
          <a:xfrm>
            <a:off x="484625" y="914400"/>
            <a:ext cx="4599300" cy="1345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Handler memungkinkan kita </a:t>
            </a:r>
            <a:r>
              <a:rPr b="1" lang="en" sz="1000">
                <a:solidFill>
                  <a:schemeClr val="dk1"/>
                </a:solidFill>
                <a:latin typeface="Montserrat"/>
                <a:ea typeface="Montserrat"/>
                <a:cs typeface="Montserrat"/>
                <a:sym typeface="Montserrat"/>
              </a:rPr>
              <a:t>mengirim dan memproses objek </a:t>
            </a:r>
            <a:r>
              <a:rPr b="1" lang="en" sz="1000" u="sng">
                <a:solidFill>
                  <a:schemeClr val="hlink"/>
                </a:solidFill>
                <a:latin typeface="Montserrat"/>
                <a:ea typeface="Montserrat"/>
                <a:cs typeface="Montserrat"/>
                <a:sym typeface="Montserrat"/>
                <a:hlinkClick r:id="rId4"/>
              </a:rPr>
              <a:t>Message dan Runnable</a:t>
            </a:r>
            <a:r>
              <a:rPr b="1"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yang terkait dengan thread MessageQueue.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Dimana setiap instance Handler dikaitkan dengan single thread dan message queue pada thread itu. </a:t>
            </a:r>
            <a:endParaRPr sz="1000">
              <a:latin typeface="Montserrat"/>
              <a:ea typeface="Montserrat"/>
              <a:cs typeface="Montserrat"/>
              <a:sym typeface="Montserrat"/>
            </a:endParaRPr>
          </a:p>
        </p:txBody>
      </p:sp>
      <p:pic>
        <p:nvPicPr>
          <p:cNvPr id="805" name="Google Shape;805;p93"/>
          <p:cNvPicPr preferRelativeResize="0"/>
          <p:nvPr/>
        </p:nvPicPr>
        <p:blipFill>
          <a:blip r:embed="rId5">
            <a:alphaModFix/>
          </a:blip>
          <a:stretch>
            <a:fillRect/>
          </a:stretch>
        </p:blipFill>
        <p:spPr>
          <a:xfrm>
            <a:off x="2140650" y="1712650"/>
            <a:ext cx="6473001" cy="3087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09" name="Shape 809"/>
        <p:cNvGrpSpPr/>
        <p:nvPr/>
      </p:nvGrpSpPr>
      <p:grpSpPr>
        <a:xfrm>
          <a:off x="0" y="0"/>
          <a:ext cx="0" cy="0"/>
          <a:chOff x="0" y="0"/>
          <a:chExt cx="0" cy="0"/>
        </a:xfrm>
      </p:grpSpPr>
      <p:sp>
        <p:nvSpPr>
          <p:cNvPr id="810" name="Google Shape;810;p9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1" name="Google Shape;811;p9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2" name="Google Shape;812;p9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3" name="Google Shape;813;p9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4" name="Google Shape;814;p9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815" name="Google Shape;815;p9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16" name="Google Shape;816;p9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17" name="Google Shape;817;p9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18" name="Google Shape;818;p9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19" name="Google Shape;819;p94"/>
          <p:cNvSpPr txBox="1"/>
          <p:nvPr/>
        </p:nvSpPr>
        <p:spPr>
          <a:xfrm>
            <a:off x="484625" y="914400"/>
            <a:ext cx="4866900" cy="1166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Saat kita membuat Handler baru, ia akan terikat ke thread/message queue dari thread yang membuatnya.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Pada saat itu, ia akan mengirimkan Message dan Runnable ke message queue dan menjalankannya saat keluar dari message queue.</a:t>
            </a:r>
            <a:endParaRPr sz="1000">
              <a:latin typeface="Montserrat"/>
              <a:ea typeface="Montserrat"/>
              <a:cs typeface="Montserrat"/>
              <a:sym typeface="Montserrat"/>
            </a:endParaRPr>
          </a:p>
        </p:txBody>
      </p:sp>
      <p:pic>
        <p:nvPicPr>
          <p:cNvPr id="820" name="Google Shape;820;p94"/>
          <p:cNvPicPr preferRelativeResize="0"/>
          <p:nvPr/>
        </p:nvPicPr>
        <p:blipFill>
          <a:blip r:embed="rId4">
            <a:alphaModFix/>
          </a:blip>
          <a:stretch>
            <a:fillRect/>
          </a:stretch>
        </p:blipFill>
        <p:spPr>
          <a:xfrm>
            <a:off x="2961000" y="1590625"/>
            <a:ext cx="5652649" cy="3209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24" name="Shape 824"/>
        <p:cNvGrpSpPr/>
        <p:nvPr/>
      </p:nvGrpSpPr>
      <p:grpSpPr>
        <a:xfrm>
          <a:off x="0" y="0"/>
          <a:ext cx="0" cy="0"/>
          <a:chOff x="0" y="0"/>
          <a:chExt cx="0" cy="0"/>
        </a:xfrm>
      </p:grpSpPr>
      <p:sp>
        <p:nvSpPr>
          <p:cNvPr id="825" name="Google Shape;825;p9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6" name="Google Shape;826;p9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7" name="Google Shape;827;p9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8" name="Google Shape;828;p9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9" name="Google Shape;829;p9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830" name="Google Shape;830;p9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31" name="Google Shape;831;p9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32" name="Google Shape;832;p9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33" name="Google Shape;833;p9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34" name="Google Shape;834;p95"/>
          <p:cNvSpPr txBox="1"/>
          <p:nvPr/>
        </p:nvSpPr>
        <p:spPr>
          <a:xfrm>
            <a:off x="484625" y="914400"/>
            <a:ext cx="3008700" cy="2222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Kegunaan Handler, apa saja kah?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Berikut kegunaannya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chemeClr val="accent1"/>
                </a:solidFill>
                <a:latin typeface="Montserrat"/>
                <a:ea typeface="Montserrat"/>
                <a:cs typeface="Montserrat"/>
                <a:sym typeface="Montserrat"/>
              </a:rPr>
              <a:t>Menjadwalkan message dan runnables</a:t>
            </a:r>
            <a:r>
              <a:rPr lang="en" sz="1000">
                <a:latin typeface="Montserrat"/>
                <a:ea typeface="Montserrat"/>
                <a:cs typeface="Montserrat"/>
                <a:sym typeface="Montserrat"/>
              </a:rPr>
              <a:t> yang akan dieksekusi di beberapa titik di masa depan.</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chemeClr val="accent1"/>
                </a:solidFill>
                <a:latin typeface="Montserrat"/>
                <a:ea typeface="Montserrat"/>
                <a:cs typeface="Montserrat"/>
                <a:sym typeface="Montserrat"/>
              </a:rPr>
              <a:t>Melakukan tindakan</a:t>
            </a:r>
            <a:r>
              <a:rPr lang="en" sz="1000">
                <a:latin typeface="Montserrat"/>
                <a:ea typeface="Montserrat"/>
                <a:cs typeface="Montserrat"/>
                <a:sym typeface="Montserrat"/>
              </a:rPr>
              <a:t> yang harus dilakukan </a:t>
            </a:r>
            <a:r>
              <a:rPr b="1" lang="en" sz="1000">
                <a:latin typeface="Montserrat"/>
                <a:ea typeface="Montserrat"/>
                <a:cs typeface="Montserrat"/>
                <a:sym typeface="Montserrat"/>
              </a:rPr>
              <a:t>pada thread yang berbeda</a:t>
            </a:r>
            <a:r>
              <a:rPr lang="en" sz="1000">
                <a:latin typeface="Montserrat"/>
                <a:ea typeface="Montserrat"/>
                <a:cs typeface="Montserrat"/>
                <a:sym typeface="Montserrat"/>
              </a:rPr>
              <a:t> dari yang kita miliki.</a:t>
            </a:r>
            <a:endParaRPr b="1" sz="1000">
              <a:latin typeface="Montserrat"/>
              <a:ea typeface="Montserrat"/>
              <a:cs typeface="Montserrat"/>
              <a:sym typeface="Montserrat"/>
            </a:endParaRPr>
          </a:p>
        </p:txBody>
      </p:sp>
      <p:pic>
        <p:nvPicPr>
          <p:cNvPr id="835" name="Google Shape;835;p95"/>
          <p:cNvPicPr preferRelativeResize="0"/>
          <p:nvPr/>
        </p:nvPicPr>
        <p:blipFill>
          <a:blip r:embed="rId4">
            <a:alphaModFix/>
          </a:blip>
          <a:stretch>
            <a:fillRect/>
          </a:stretch>
        </p:blipFill>
        <p:spPr>
          <a:xfrm>
            <a:off x="3404225" y="1725301"/>
            <a:ext cx="5209426" cy="3075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9" name="Shape 839"/>
        <p:cNvGrpSpPr/>
        <p:nvPr/>
      </p:nvGrpSpPr>
      <p:grpSpPr>
        <a:xfrm>
          <a:off x="0" y="0"/>
          <a:ext cx="0" cy="0"/>
          <a:chOff x="0" y="0"/>
          <a:chExt cx="0" cy="0"/>
        </a:xfrm>
      </p:grpSpPr>
      <p:sp>
        <p:nvSpPr>
          <p:cNvPr id="840" name="Google Shape;840;p9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1" name="Google Shape;841;p9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2" name="Google Shape;842;p9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3" name="Google Shape;843;p9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4" name="Google Shape;844;p9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845" name="Google Shape;845;p9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46" name="Google Shape;846;p9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47" name="Google Shape;847;p9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48" name="Google Shape;848;p9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49" name="Google Shape;849;p96"/>
          <p:cNvSpPr txBox="1"/>
          <p:nvPr/>
        </p:nvSpPr>
        <p:spPr>
          <a:xfrm>
            <a:off x="484625" y="914400"/>
            <a:ext cx="41511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Method-nya Handler Apa aja?</a:t>
            </a:r>
            <a:endParaRPr b="1"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Penjadwalan message</a:t>
            </a:r>
            <a:r>
              <a:rPr b="1" lang="en" sz="1000">
                <a:latin typeface="Montserrat"/>
                <a:ea typeface="Montserrat"/>
                <a:cs typeface="Montserrat"/>
                <a:sym typeface="Montserrat"/>
              </a:rPr>
              <a:t> </a:t>
            </a:r>
            <a:r>
              <a:rPr lang="en" sz="1000">
                <a:latin typeface="Montserrat"/>
                <a:ea typeface="Montserrat"/>
                <a:cs typeface="Montserrat"/>
                <a:sym typeface="Montserrat"/>
              </a:rPr>
              <a:t>dilakukan dengan beberapa method, diataranya ada versi </a:t>
            </a:r>
            <a:r>
              <a:rPr lang="en" sz="1000">
                <a:latin typeface="Montserrat"/>
                <a:ea typeface="Montserrat"/>
                <a:cs typeface="Montserrat"/>
                <a:sym typeface="Montserrat"/>
              </a:rPr>
              <a:t>“</a:t>
            </a:r>
            <a:r>
              <a:rPr b="1" lang="en" sz="1000">
                <a:latin typeface="Montserrat"/>
                <a:ea typeface="Montserrat"/>
                <a:cs typeface="Montserrat"/>
                <a:sym typeface="Montserrat"/>
              </a:rPr>
              <a:t>post</a:t>
            </a:r>
            <a:r>
              <a:rPr lang="en" sz="1000">
                <a:latin typeface="Montserrat"/>
                <a:ea typeface="Montserrat"/>
                <a:cs typeface="Montserrat"/>
                <a:sym typeface="Montserrat"/>
              </a:rPr>
              <a:t>” dan “</a:t>
            </a:r>
            <a:r>
              <a:rPr b="1" lang="en" sz="1000">
                <a:latin typeface="Montserrat"/>
                <a:ea typeface="Montserrat"/>
                <a:cs typeface="Montserrat"/>
                <a:sym typeface="Montserrat"/>
              </a:rPr>
              <a:t>sendMessage</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Pertama, buat method post, dibawah ini ada beberapa jenisnya. Dimana tiap jenis ini punya ciri khas yaitu diawali dengan kata </a:t>
            </a:r>
            <a:r>
              <a:rPr b="1" lang="en" sz="1000">
                <a:latin typeface="Courier New"/>
                <a:ea typeface="Courier New"/>
                <a:cs typeface="Courier New"/>
                <a:sym typeface="Courier New"/>
              </a:rPr>
              <a:t>post</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Courier New"/>
              <a:buChar char="●"/>
            </a:pPr>
            <a:r>
              <a:rPr b="1" lang="en" sz="1000">
                <a:latin typeface="Courier New"/>
                <a:ea typeface="Courier New"/>
                <a:cs typeface="Courier New"/>
                <a:sym typeface="Courier New"/>
              </a:rPr>
              <a:t>post(), </a:t>
            </a:r>
            <a:endParaRPr b="1" sz="1000">
              <a:latin typeface="Courier New"/>
              <a:ea typeface="Courier New"/>
              <a:cs typeface="Courier New"/>
              <a:sym typeface="Courier New"/>
            </a:endParaRPr>
          </a:p>
          <a:p>
            <a:pPr indent="-292100" lvl="0" marL="457200" rtl="0" algn="just">
              <a:lnSpc>
                <a:spcPct val="115000"/>
              </a:lnSpc>
              <a:spcBef>
                <a:spcPts val="1000"/>
              </a:spcBef>
              <a:spcAft>
                <a:spcPts val="0"/>
              </a:spcAft>
              <a:buSzPts val="1000"/>
              <a:buFont typeface="Courier New"/>
              <a:buChar char="●"/>
            </a:pPr>
            <a:r>
              <a:rPr b="1" lang="en" sz="1000">
                <a:latin typeface="Courier New"/>
                <a:ea typeface="Courier New"/>
                <a:cs typeface="Courier New"/>
                <a:sym typeface="Courier New"/>
              </a:rPr>
              <a:t>postAtTime(), </a:t>
            </a:r>
            <a:endParaRPr b="1" sz="1000">
              <a:latin typeface="Courier New"/>
              <a:ea typeface="Courier New"/>
              <a:cs typeface="Courier New"/>
              <a:sym typeface="Courier New"/>
            </a:endParaRPr>
          </a:p>
          <a:p>
            <a:pPr indent="-292100" lvl="0" marL="457200" rtl="0" algn="just">
              <a:lnSpc>
                <a:spcPct val="115000"/>
              </a:lnSpc>
              <a:spcBef>
                <a:spcPts val="1000"/>
              </a:spcBef>
              <a:spcAft>
                <a:spcPts val="0"/>
              </a:spcAft>
              <a:buSzPts val="1000"/>
              <a:buFont typeface="Courier New"/>
              <a:buChar char="●"/>
            </a:pPr>
            <a:r>
              <a:rPr b="1" lang="en" sz="1000">
                <a:latin typeface="Courier New"/>
                <a:ea typeface="Courier New"/>
                <a:cs typeface="Courier New"/>
                <a:sym typeface="Courier New"/>
              </a:rPr>
              <a:t>postDelayed</a:t>
            </a:r>
            <a:r>
              <a:rPr b="1" lang="en" sz="1000">
                <a:solidFill>
                  <a:schemeClr val="dk1"/>
                </a:solidFill>
                <a:latin typeface="Courier New"/>
                <a:ea typeface="Courier New"/>
                <a:cs typeface="Courier New"/>
                <a:sym typeface="Courier New"/>
              </a:rPr>
              <a:t>()</a:t>
            </a:r>
            <a:r>
              <a:rPr b="1" lang="en" sz="1000">
                <a:latin typeface="Courier New"/>
                <a:ea typeface="Courier New"/>
                <a:cs typeface="Courier New"/>
                <a:sym typeface="Courier New"/>
              </a:rPr>
              <a:t>.</a:t>
            </a:r>
            <a:endParaRPr b="1" sz="1000">
              <a:latin typeface="Montserrat"/>
              <a:ea typeface="Montserrat"/>
              <a:cs typeface="Montserrat"/>
              <a:sym typeface="Montserrat"/>
            </a:endParaRPr>
          </a:p>
        </p:txBody>
      </p:sp>
      <p:pic>
        <p:nvPicPr>
          <p:cNvPr id="850" name="Google Shape;850;p96"/>
          <p:cNvPicPr preferRelativeResize="0"/>
          <p:nvPr/>
        </p:nvPicPr>
        <p:blipFill>
          <a:blip r:embed="rId4">
            <a:alphaModFix/>
          </a:blip>
          <a:stretch>
            <a:fillRect/>
          </a:stretch>
        </p:blipFill>
        <p:spPr>
          <a:xfrm>
            <a:off x="4727450" y="1559300"/>
            <a:ext cx="3886198" cy="29639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4" name="Shape 854"/>
        <p:cNvGrpSpPr/>
        <p:nvPr/>
      </p:nvGrpSpPr>
      <p:grpSpPr>
        <a:xfrm>
          <a:off x="0" y="0"/>
          <a:ext cx="0" cy="0"/>
          <a:chOff x="0" y="0"/>
          <a:chExt cx="0" cy="0"/>
        </a:xfrm>
      </p:grpSpPr>
      <p:sp>
        <p:nvSpPr>
          <p:cNvPr id="855" name="Google Shape;855;p9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6" name="Google Shape;856;p9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7" name="Google Shape;857;p9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8" name="Google Shape;858;p9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9" name="Google Shape;859;p9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860" name="Google Shape;860;p9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61" name="Google Shape;861;p9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62" name="Google Shape;862;p9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63" name="Google Shape;863;p9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64" name="Google Shape;864;p97"/>
          <p:cNvSpPr txBox="1"/>
          <p:nvPr/>
        </p:nvSpPr>
        <p:spPr>
          <a:xfrm>
            <a:off x="484625" y="914400"/>
            <a:ext cx="41511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Sedangkan sendMessage memiliki jenis berikut ini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Courier New"/>
              <a:buChar char="●"/>
            </a:pPr>
            <a:r>
              <a:rPr b="1" lang="en" sz="1000">
                <a:latin typeface="Courier New"/>
                <a:ea typeface="Courier New"/>
                <a:cs typeface="Courier New"/>
                <a:sym typeface="Courier New"/>
              </a:rPr>
              <a:t>sendEmptyMessage(), </a:t>
            </a:r>
            <a:endParaRPr b="1" sz="1000">
              <a:latin typeface="Courier New"/>
              <a:ea typeface="Courier New"/>
              <a:cs typeface="Courier New"/>
              <a:sym typeface="Courier New"/>
            </a:endParaRPr>
          </a:p>
          <a:p>
            <a:pPr indent="-292100" lvl="0" marL="457200" rtl="0" algn="just">
              <a:lnSpc>
                <a:spcPct val="115000"/>
              </a:lnSpc>
              <a:spcBef>
                <a:spcPts val="1000"/>
              </a:spcBef>
              <a:spcAft>
                <a:spcPts val="0"/>
              </a:spcAft>
              <a:buSzPts val="1000"/>
              <a:buFont typeface="Courier New"/>
              <a:buChar char="●"/>
            </a:pPr>
            <a:r>
              <a:rPr b="1" lang="en" sz="1000">
                <a:latin typeface="Courier New"/>
                <a:ea typeface="Courier New"/>
                <a:cs typeface="Courier New"/>
                <a:sym typeface="Courier New"/>
              </a:rPr>
              <a:t>sendMessage(), </a:t>
            </a:r>
            <a:endParaRPr b="1" sz="1000">
              <a:latin typeface="Courier New"/>
              <a:ea typeface="Courier New"/>
              <a:cs typeface="Courier New"/>
              <a:sym typeface="Courier New"/>
            </a:endParaRPr>
          </a:p>
          <a:p>
            <a:pPr indent="-292100" lvl="0" marL="457200" rtl="0" algn="just">
              <a:lnSpc>
                <a:spcPct val="115000"/>
              </a:lnSpc>
              <a:spcBef>
                <a:spcPts val="1000"/>
              </a:spcBef>
              <a:spcAft>
                <a:spcPts val="0"/>
              </a:spcAft>
              <a:buSzPts val="1000"/>
              <a:buFont typeface="Courier New"/>
              <a:buChar char="●"/>
            </a:pPr>
            <a:r>
              <a:rPr b="1" lang="en" sz="1000">
                <a:latin typeface="Courier New"/>
                <a:ea typeface="Courier New"/>
                <a:cs typeface="Courier New"/>
                <a:sym typeface="Courier New"/>
              </a:rPr>
              <a:t>sendMessageAtTime(), </a:t>
            </a:r>
            <a:r>
              <a:rPr lang="en" sz="1000">
                <a:latin typeface="Montserrat"/>
                <a:ea typeface="Montserrat"/>
                <a:cs typeface="Montserrat"/>
                <a:sym typeface="Montserrat"/>
              </a:rPr>
              <a:t>dan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Courier New"/>
              <a:buChar char="●"/>
            </a:pPr>
            <a:r>
              <a:rPr b="1" lang="en" sz="1000">
                <a:latin typeface="Courier New"/>
                <a:ea typeface="Courier New"/>
                <a:cs typeface="Courier New"/>
                <a:sym typeface="Courier New"/>
              </a:rPr>
              <a:t>sendMessageDelayed()</a:t>
            </a:r>
            <a:endParaRPr b="1" sz="1000">
              <a:latin typeface="Courier New"/>
              <a:ea typeface="Courier New"/>
              <a:cs typeface="Courier New"/>
              <a:sym typeface="Courier New"/>
            </a:endParaRPr>
          </a:p>
          <a:p>
            <a:pPr indent="0" lvl="0" marL="0" rtl="0" algn="just">
              <a:lnSpc>
                <a:spcPct val="115000"/>
              </a:lnSpc>
              <a:spcBef>
                <a:spcPts val="1000"/>
              </a:spcBef>
              <a:spcAft>
                <a:spcPts val="0"/>
              </a:spcAft>
              <a:buNone/>
            </a:pPr>
            <a:r>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Selengkapnya, bisa cek di </a:t>
            </a:r>
            <a:r>
              <a:rPr lang="en" sz="1000" u="sng">
                <a:solidFill>
                  <a:schemeClr val="hlink"/>
                </a:solidFill>
                <a:latin typeface="Montserrat"/>
                <a:ea typeface="Montserrat"/>
                <a:cs typeface="Montserrat"/>
                <a:sym typeface="Montserrat"/>
                <a:hlinkClick r:id="rId4"/>
              </a:rPr>
              <a:t>link berikut</a:t>
            </a:r>
            <a:endParaRPr b="1" sz="1000">
              <a:latin typeface="Montserrat"/>
              <a:ea typeface="Montserrat"/>
              <a:cs typeface="Montserrat"/>
              <a:sym typeface="Montserrat"/>
            </a:endParaRPr>
          </a:p>
        </p:txBody>
      </p:sp>
      <p:pic>
        <p:nvPicPr>
          <p:cNvPr id="865" name="Google Shape;865;p97"/>
          <p:cNvPicPr preferRelativeResize="0"/>
          <p:nvPr/>
        </p:nvPicPr>
        <p:blipFill>
          <a:blip r:embed="rId5">
            <a:alphaModFix/>
          </a:blip>
          <a:stretch>
            <a:fillRect/>
          </a:stretch>
        </p:blipFill>
        <p:spPr>
          <a:xfrm>
            <a:off x="4788125" y="1474125"/>
            <a:ext cx="3747825" cy="302863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9" name="Shape 869"/>
        <p:cNvGrpSpPr/>
        <p:nvPr/>
      </p:nvGrpSpPr>
      <p:grpSpPr>
        <a:xfrm>
          <a:off x="0" y="0"/>
          <a:ext cx="0" cy="0"/>
          <a:chOff x="0" y="0"/>
          <a:chExt cx="0" cy="0"/>
        </a:xfrm>
      </p:grpSpPr>
      <p:sp>
        <p:nvSpPr>
          <p:cNvPr id="870" name="Google Shape;870;p9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1" name="Google Shape;871;p9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2" name="Google Shape;872;p9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3" name="Google Shape;873;p9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4" name="Google Shape;874;p9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875" name="Google Shape;875;p9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6" name="Google Shape;876;p9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77" name="Google Shape;877;p9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78" name="Google Shape;878;p9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9" name="Google Shape;879;p98"/>
          <p:cNvSpPr txBox="1"/>
          <p:nvPr/>
        </p:nvSpPr>
        <p:spPr>
          <a:xfrm>
            <a:off x="484625" y="914400"/>
            <a:ext cx="4151400" cy="3852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000">
                <a:solidFill>
                  <a:schemeClr val="dk1"/>
                </a:solidFill>
                <a:latin typeface="Montserrat"/>
                <a:ea typeface="Montserrat"/>
                <a:cs typeface="Montserrat"/>
                <a:sym typeface="Montserrat"/>
              </a:rPr>
              <a:t>Versi post</a:t>
            </a:r>
            <a:r>
              <a:rPr lang="en" sz="1000">
                <a:solidFill>
                  <a:schemeClr val="dk1"/>
                </a:solidFill>
                <a:latin typeface="Montserrat"/>
                <a:ea typeface="Montserrat"/>
                <a:cs typeface="Montserrat"/>
                <a:sym typeface="Montserrat"/>
              </a:rPr>
              <a:t> memungkinkan kita untuk membuat objek Runnable dipanggil oleh message queue ketika diterima.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Sedangkan</a:t>
            </a:r>
            <a:r>
              <a:rPr b="1" lang="en" sz="1000">
                <a:solidFill>
                  <a:schemeClr val="dk1"/>
                </a:solidFill>
                <a:latin typeface="Montserrat"/>
                <a:ea typeface="Montserrat"/>
                <a:cs typeface="Montserrat"/>
                <a:sym typeface="Montserrat"/>
              </a:rPr>
              <a:t> versi sendMessage </a:t>
            </a:r>
            <a:r>
              <a:rPr lang="en" sz="1000">
                <a:solidFill>
                  <a:schemeClr val="dk1"/>
                </a:solidFill>
                <a:latin typeface="Montserrat"/>
                <a:ea typeface="Montserrat"/>
                <a:cs typeface="Montserrat"/>
                <a:sym typeface="Montserrat"/>
              </a:rPr>
              <a:t>memungkinkan kita untuk mengirim objek Message yang berisi bundle data yang akan diproses oleh method handleMessage Handler (mengharuskan kita menerapkan subclass Handler).</a:t>
            </a:r>
            <a:endParaRPr sz="1000">
              <a:latin typeface="Montserrat"/>
              <a:ea typeface="Montserrat"/>
              <a:cs typeface="Montserrat"/>
              <a:sym typeface="Montserrat"/>
            </a:endParaRPr>
          </a:p>
          <a:p>
            <a:pPr indent="0" lvl="0" marL="0" rtl="0" algn="just">
              <a:lnSpc>
                <a:spcPct val="100000"/>
              </a:lnSpc>
              <a:spcBef>
                <a:spcPts val="0"/>
              </a:spcBef>
              <a:spcAft>
                <a:spcPts val="0"/>
              </a:spcAft>
              <a:buNone/>
            </a:pPr>
            <a:r>
              <a:t/>
            </a:r>
            <a:endParaRPr b="1" sz="1000">
              <a:latin typeface="Montserrat"/>
              <a:ea typeface="Montserrat"/>
              <a:cs typeface="Montserrat"/>
              <a:sym typeface="Montserrat"/>
            </a:endParaRPr>
          </a:p>
        </p:txBody>
      </p:sp>
      <p:pic>
        <p:nvPicPr>
          <p:cNvPr id="880" name="Google Shape;880;p98"/>
          <p:cNvPicPr preferRelativeResize="0"/>
          <p:nvPr/>
        </p:nvPicPr>
        <p:blipFill>
          <a:blip r:embed="rId4">
            <a:alphaModFix/>
          </a:blip>
          <a:stretch>
            <a:fillRect/>
          </a:stretch>
        </p:blipFill>
        <p:spPr>
          <a:xfrm>
            <a:off x="4771650" y="2464874"/>
            <a:ext cx="2899000" cy="2342673"/>
          </a:xfrm>
          <a:prstGeom prst="rect">
            <a:avLst/>
          </a:prstGeom>
          <a:noFill/>
          <a:ln>
            <a:noFill/>
          </a:ln>
        </p:spPr>
      </p:pic>
      <p:pic>
        <p:nvPicPr>
          <p:cNvPr id="881" name="Google Shape;881;p98"/>
          <p:cNvPicPr preferRelativeResize="0"/>
          <p:nvPr/>
        </p:nvPicPr>
        <p:blipFill>
          <a:blip r:embed="rId5">
            <a:alphaModFix/>
          </a:blip>
          <a:stretch>
            <a:fillRect/>
          </a:stretch>
        </p:blipFill>
        <p:spPr>
          <a:xfrm>
            <a:off x="6099050" y="914400"/>
            <a:ext cx="2514601" cy="19179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 name="Shape 319"/>
        <p:cNvGrpSpPr/>
        <p:nvPr/>
      </p:nvGrpSpPr>
      <p:grpSpPr>
        <a:xfrm>
          <a:off x="0" y="0"/>
          <a:ext cx="0" cy="0"/>
          <a:chOff x="0" y="0"/>
          <a:chExt cx="0" cy="0"/>
        </a:xfrm>
      </p:grpSpPr>
      <p:sp>
        <p:nvSpPr>
          <p:cNvPr id="320" name="Google Shape;320;p63"/>
          <p:cNvSpPr txBox="1"/>
          <p:nvPr/>
        </p:nvSpPr>
        <p:spPr>
          <a:xfrm>
            <a:off x="1070700" y="2358525"/>
            <a:ext cx="3566400" cy="2216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Pengenalan Background Process</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Pengenalan Thread</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Class Handler</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Class </a:t>
            </a:r>
            <a:r>
              <a:rPr lang="en" sz="1200">
                <a:solidFill>
                  <a:schemeClr val="dk1"/>
                </a:solidFill>
                <a:latin typeface="Montserrat"/>
                <a:ea typeface="Montserrat"/>
                <a:cs typeface="Montserrat"/>
                <a:sym typeface="Montserrat"/>
              </a:rPr>
              <a:t>AsyncTask</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200">
                <a:solidFill>
                  <a:schemeClr val="dk1"/>
                </a:solidFill>
                <a:latin typeface="Montserrat"/>
                <a:ea typeface="Montserrat"/>
                <a:cs typeface="Montserrat"/>
                <a:sym typeface="Montserrat"/>
              </a:rPr>
              <a:t>Coroutines</a:t>
            </a:r>
            <a:endParaRPr sz="12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t/>
            </a:r>
            <a:endParaRPr sz="1200">
              <a:solidFill>
                <a:schemeClr val="dk1"/>
              </a:solidFill>
              <a:latin typeface="Montserrat"/>
              <a:ea typeface="Montserrat"/>
              <a:cs typeface="Montserrat"/>
              <a:sym typeface="Montserrat"/>
            </a:endParaRPr>
          </a:p>
        </p:txBody>
      </p:sp>
      <p:sp>
        <p:nvSpPr>
          <p:cNvPr id="321" name="Google Shape;321;p6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2" name="Google Shape;322;p6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323" name="Google Shape;323;p6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4" name="Google Shape;324;p6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5" name="Google Shape;325;p6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326" name="Google Shape;326;p63"/>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327" name="Google Shape;327;p6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8" name="Google Shape;328;p6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9" name="Google Shape;329;p6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0" name="Google Shape;330;p6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31" name="Google Shape;331;p6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32" name="Google Shape;332;p63"/>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333" name="Google Shape;333;p6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34" name="Google Shape;334;p6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Pengantar</a:t>
            </a:r>
            <a:endParaRPr b="1" sz="1200">
              <a:solidFill>
                <a:srgbClr val="FFFFFF"/>
              </a:solidFill>
              <a:latin typeface="Montserrat"/>
              <a:ea typeface="Montserrat"/>
              <a:cs typeface="Montserrat"/>
              <a:sym typeface="Montserrat"/>
            </a:endParaRPr>
          </a:p>
        </p:txBody>
      </p:sp>
      <p:sp>
        <p:nvSpPr>
          <p:cNvPr id="335" name="Google Shape;335;p63"/>
          <p:cNvSpPr txBox="1"/>
          <p:nvPr/>
        </p:nvSpPr>
        <p:spPr>
          <a:xfrm>
            <a:off x="685800" y="1348152"/>
            <a:ext cx="4114800" cy="11484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1600"/>
              </a:spcBef>
              <a:spcAft>
                <a:spcPts val="0"/>
              </a:spcAft>
              <a:buClr>
                <a:srgbClr val="000000"/>
              </a:buClr>
              <a:buSzPts val="1400"/>
              <a:buFont typeface="Arial"/>
              <a:buNone/>
            </a:pPr>
            <a:r>
              <a:rPr b="1" lang="en" sz="1600">
                <a:solidFill>
                  <a:srgbClr val="743673"/>
                </a:solidFill>
                <a:highlight>
                  <a:schemeClr val="lt1"/>
                </a:highlight>
                <a:latin typeface="Montserrat"/>
                <a:ea typeface="Montserrat"/>
                <a:cs typeface="Montserrat"/>
                <a:sym typeface="Montserrat"/>
              </a:rPr>
              <a:t>Detailnya, kita bakal bahas hal-hal berikut ini : </a:t>
            </a:r>
            <a:endParaRPr b="1" sz="1600">
              <a:solidFill>
                <a:srgbClr val="743673"/>
              </a:solidFill>
              <a:latin typeface="Montserrat"/>
              <a:ea typeface="Montserrat"/>
              <a:cs typeface="Montserrat"/>
              <a:sym typeface="Montserrat"/>
            </a:endParaRPr>
          </a:p>
        </p:txBody>
      </p:sp>
      <p:sp>
        <p:nvSpPr>
          <p:cNvPr id="336" name="Google Shape;336;p63"/>
          <p:cNvSpPr/>
          <p:nvPr/>
        </p:nvSpPr>
        <p:spPr>
          <a:xfrm>
            <a:off x="789050" y="2427838"/>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pic>
        <p:nvPicPr>
          <p:cNvPr id="337" name="Google Shape;337;p63"/>
          <p:cNvPicPr preferRelativeResize="0"/>
          <p:nvPr/>
        </p:nvPicPr>
        <p:blipFill>
          <a:blip r:embed="rId5">
            <a:alphaModFix/>
          </a:blip>
          <a:stretch>
            <a:fillRect/>
          </a:stretch>
        </p:blipFill>
        <p:spPr>
          <a:xfrm>
            <a:off x="5410202" y="914400"/>
            <a:ext cx="2702448" cy="3886199"/>
          </a:xfrm>
          <a:prstGeom prst="rect">
            <a:avLst/>
          </a:prstGeom>
          <a:noFill/>
          <a:ln>
            <a:noFill/>
          </a:ln>
        </p:spPr>
      </p:pic>
      <p:sp>
        <p:nvSpPr>
          <p:cNvPr id="338" name="Google Shape;338;p63"/>
          <p:cNvSpPr/>
          <p:nvPr/>
        </p:nvSpPr>
        <p:spPr>
          <a:xfrm>
            <a:off x="789050" y="2807388"/>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39" name="Google Shape;339;p63"/>
          <p:cNvSpPr/>
          <p:nvPr/>
        </p:nvSpPr>
        <p:spPr>
          <a:xfrm>
            <a:off x="789050" y="3186950"/>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40" name="Google Shape;340;p63"/>
          <p:cNvSpPr/>
          <p:nvPr/>
        </p:nvSpPr>
        <p:spPr>
          <a:xfrm>
            <a:off x="789050" y="3536175"/>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41" name="Google Shape;341;p63"/>
          <p:cNvSpPr/>
          <p:nvPr/>
        </p:nvSpPr>
        <p:spPr>
          <a:xfrm>
            <a:off x="789050" y="3885400"/>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5" name="Shape 885"/>
        <p:cNvGrpSpPr/>
        <p:nvPr/>
      </p:nvGrpSpPr>
      <p:grpSpPr>
        <a:xfrm>
          <a:off x="0" y="0"/>
          <a:ext cx="0" cy="0"/>
          <a:chOff x="0" y="0"/>
          <a:chExt cx="0" cy="0"/>
        </a:xfrm>
      </p:grpSpPr>
      <p:sp>
        <p:nvSpPr>
          <p:cNvPr id="886" name="Google Shape;886;p9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7" name="Google Shape;887;p9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8" name="Google Shape;888;p9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9" name="Google Shape;889;p9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0" name="Google Shape;890;p9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891" name="Google Shape;891;p9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2" name="Google Shape;892;p9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93" name="Google Shape;893;p9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94" name="Google Shape;894;p9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5" name="Google Shape;895;p99"/>
          <p:cNvSpPr txBox="1"/>
          <p:nvPr/>
        </p:nvSpPr>
        <p:spPr>
          <a:xfrm>
            <a:off x="484625" y="914400"/>
            <a:ext cx="4151400" cy="3852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000">
                <a:latin typeface="Montserrat"/>
                <a:ea typeface="Montserrat"/>
                <a:cs typeface="Montserrat"/>
                <a:sym typeface="Montserrat"/>
              </a:rPr>
              <a:t>Saat memposting atau mengirim ke Handler, kita dapat membiarkan item diproses segera setelah message queue siap untuk melakukannya, atau menentukan penundaan sebelum diproses atau absolute time untuk diproses.</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Dua method yang terakhir (</a:t>
            </a:r>
            <a:r>
              <a:rPr b="1" lang="en" sz="1000">
                <a:solidFill>
                  <a:schemeClr val="dk1"/>
                </a:solidFill>
                <a:latin typeface="Courier New"/>
                <a:ea typeface="Courier New"/>
                <a:cs typeface="Courier New"/>
                <a:sym typeface="Courier New"/>
              </a:rPr>
              <a:t>sendMessageAtTime </a:t>
            </a:r>
            <a:r>
              <a:rPr lang="en" sz="1000">
                <a:latin typeface="Montserrat"/>
                <a:ea typeface="Montserrat"/>
                <a:cs typeface="Montserrat"/>
                <a:sym typeface="Montserrat"/>
              </a:rPr>
              <a:t>dan</a:t>
            </a:r>
            <a:r>
              <a:rPr lang="en" sz="1000">
                <a:latin typeface="Montserrat"/>
                <a:ea typeface="Montserrat"/>
                <a:cs typeface="Montserrat"/>
                <a:sym typeface="Montserrat"/>
              </a:rPr>
              <a:t> </a:t>
            </a:r>
            <a:r>
              <a:rPr b="1" lang="en" sz="1000">
                <a:solidFill>
                  <a:schemeClr val="dk1"/>
                </a:solidFill>
                <a:latin typeface="Courier New"/>
                <a:ea typeface="Courier New"/>
                <a:cs typeface="Courier New"/>
                <a:sym typeface="Courier New"/>
              </a:rPr>
              <a:t>sendMessageDelayed</a:t>
            </a:r>
            <a:r>
              <a:rPr lang="en" sz="1000">
                <a:latin typeface="Montserrat"/>
                <a:ea typeface="Montserrat"/>
                <a:cs typeface="Montserrat"/>
                <a:sym typeface="Montserrat"/>
              </a:rPr>
              <a:t>) memungkinkan kita untuk menerapkan timeouts, ticks, dan timing-based lainnya.</a:t>
            </a:r>
            <a:endParaRPr sz="1000">
              <a:latin typeface="Montserrat"/>
              <a:ea typeface="Montserrat"/>
              <a:cs typeface="Montserrat"/>
              <a:sym typeface="Montserrat"/>
            </a:endParaRPr>
          </a:p>
          <a:p>
            <a:pPr indent="0" lvl="0" marL="0" rtl="0" algn="just">
              <a:lnSpc>
                <a:spcPct val="100000"/>
              </a:lnSpc>
              <a:spcBef>
                <a:spcPts val="1200"/>
              </a:spcBef>
              <a:spcAft>
                <a:spcPts val="0"/>
              </a:spcAft>
              <a:buNone/>
            </a:pPr>
            <a:r>
              <a:t/>
            </a:r>
            <a:endParaRPr b="1" sz="1000">
              <a:latin typeface="Montserrat"/>
              <a:ea typeface="Montserrat"/>
              <a:cs typeface="Montserrat"/>
              <a:sym typeface="Montserrat"/>
            </a:endParaRPr>
          </a:p>
        </p:txBody>
      </p:sp>
      <p:pic>
        <p:nvPicPr>
          <p:cNvPr id="896" name="Google Shape;896;p99"/>
          <p:cNvPicPr preferRelativeResize="0"/>
          <p:nvPr/>
        </p:nvPicPr>
        <p:blipFill>
          <a:blip r:embed="rId4">
            <a:alphaModFix/>
          </a:blip>
          <a:stretch>
            <a:fillRect/>
          </a:stretch>
        </p:blipFill>
        <p:spPr>
          <a:xfrm>
            <a:off x="4771650" y="2464874"/>
            <a:ext cx="2899000" cy="2342673"/>
          </a:xfrm>
          <a:prstGeom prst="rect">
            <a:avLst/>
          </a:prstGeom>
          <a:noFill/>
          <a:ln>
            <a:noFill/>
          </a:ln>
        </p:spPr>
      </p:pic>
      <p:pic>
        <p:nvPicPr>
          <p:cNvPr id="897" name="Google Shape;897;p99"/>
          <p:cNvPicPr preferRelativeResize="0"/>
          <p:nvPr/>
        </p:nvPicPr>
        <p:blipFill>
          <a:blip r:embed="rId5">
            <a:alphaModFix/>
          </a:blip>
          <a:stretch>
            <a:fillRect/>
          </a:stretch>
        </p:blipFill>
        <p:spPr>
          <a:xfrm>
            <a:off x="6099050" y="914400"/>
            <a:ext cx="2514601" cy="19179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01" name="Shape 901"/>
        <p:cNvGrpSpPr/>
        <p:nvPr/>
      </p:nvGrpSpPr>
      <p:grpSpPr>
        <a:xfrm>
          <a:off x="0" y="0"/>
          <a:ext cx="0" cy="0"/>
          <a:chOff x="0" y="0"/>
          <a:chExt cx="0" cy="0"/>
        </a:xfrm>
      </p:grpSpPr>
      <p:sp>
        <p:nvSpPr>
          <p:cNvPr id="902" name="Google Shape;902;p10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3" name="Google Shape;903;p10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4" name="Google Shape;904;p10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5" name="Google Shape;905;p10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6" name="Google Shape;906;p10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907" name="Google Shape;907;p10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08" name="Google Shape;908;p10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09" name="Google Shape;909;p10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10" name="Google Shape;910;p10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1" name="Google Shape;911;p100"/>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Cara kerja Handler gimana?</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Saat proses dibuat untuk aplikasi kita, thread utamanya didedikasikan untuk menjalankan message queue yang menangani pengelolaan objek aplikasi tingkat atas (activities, broadcast receivers, dll) dan jendela apa pun yang mereka buat.</a:t>
            </a:r>
            <a:endParaRPr sz="1000">
              <a:latin typeface="Montserrat"/>
              <a:ea typeface="Montserrat"/>
              <a:cs typeface="Montserrat"/>
              <a:sym typeface="Montserrat"/>
            </a:endParaRPr>
          </a:p>
          <a:p>
            <a:pPr indent="0" lvl="0" marL="0" rtl="0" algn="just">
              <a:lnSpc>
                <a:spcPct val="115000"/>
              </a:lnSpc>
              <a:spcBef>
                <a:spcPts val="1000"/>
              </a:spcBef>
              <a:spcAft>
                <a:spcPts val="1200"/>
              </a:spcAft>
              <a:buNone/>
            </a:pPr>
            <a:r>
              <a:rPr b="1" lang="en" sz="1000">
                <a:latin typeface="Montserrat"/>
                <a:ea typeface="Montserrat"/>
                <a:cs typeface="Montserrat"/>
                <a:sym typeface="Montserrat"/>
              </a:rPr>
              <a:t>Kita dapat membuat thread sendiri, dan berkomunikasi kembali dengan thread aplikasi utama melalui Handler.</a:t>
            </a:r>
            <a:r>
              <a:rPr lang="en" sz="1000">
                <a:latin typeface="Montserrat"/>
                <a:ea typeface="Montserrat"/>
                <a:cs typeface="Montserrat"/>
                <a:sym typeface="Montserrat"/>
              </a:rPr>
              <a:t> </a:t>
            </a:r>
            <a:endParaRPr b="1" sz="1000">
              <a:latin typeface="Montserrat"/>
              <a:ea typeface="Montserrat"/>
              <a:cs typeface="Montserrat"/>
              <a:sym typeface="Montserrat"/>
            </a:endParaRPr>
          </a:p>
        </p:txBody>
      </p:sp>
      <p:pic>
        <p:nvPicPr>
          <p:cNvPr id="912" name="Google Shape;912;p100"/>
          <p:cNvPicPr preferRelativeResize="0"/>
          <p:nvPr/>
        </p:nvPicPr>
        <p:blipFill>
          <a:blip r:embed="rId4">
            <a:alphaModFix/>
          </a:blip>
          <a:stretch>
            <a:fillRect/>
          </a:stretch>
        </p:blipFill>
        <p:spPr>
          <a:xfrm>
            <a:off x="4788425" y="1453341"/>
            <a:ext cx="3825224" cy="28745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16" name="Shape 916"/>
        <p:cNvGrpSpPr/>
        <p:nvPr/>
      </p:nvGrpSpPr>
      <p:grpSpPr>
        <a:xfrm>
          <a:off x="0" y="0"/>
          <a:ext cx="0" cy="0"/>
          <a:chOff x="0" y="0"/>
          <a:chExt cx="0" cy="0"/>
        </a:xfrm>
      </p:grpSpPr>
      <p:sp>
        <p:nvSpPr>
          <p:cNvPr id="917" name="Google Shape;917;p10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8" name="Google Shape;918;p10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9" name="Google Shape;919;p10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0" name="Google Shape;920;p10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1" name="Google Shape;921;p10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922" name="Google Shape;922;p10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23" name="Google Shape;923;p10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24" name="Google Shape;924;p10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25" name="Google Shape;925;p10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26" name="Google Shape;926;p101"/>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Ini dilakukan dengan memanggil method post atau sendMessage yang sama seperti sebelumnya, tetapi dari thread baru kita.</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Runnable atau Message yang diberikan kemudian akan dijadwalkan dalam message queue Handler dan diproses jika perlu.</a:t>
            </a:r>
            <a:endParaRPr b="1" sz="1000">
              <a:latin typeface="Montserrat"/>
              <a:ea typeface="Montserrat"/>
              <a:cs typeface="Montserrat"/>
              <a:sym typeface="Montserrat"/>
            </a:endParaRPr>
          </a:p>
        </p:txBody>
      </p:sp>
      <p:grpSp>
        <p:nvGrpSpPr>
          <p:cNvPr id="927" name="Google Shape;927;p101"/>
          <p:cNvGrpSpPr/>
          <p:nvPr/>
        </p:nvGrpSpPr>
        <p:grpSpPr>
          <a:xfrm>
            <a:off x="10765700" y="1267900"/>
            <a:ext cx="2026800" cy="1114200"/>
            <a:chOff x="5579725" y="937000"/>
            <a:chExt cx="2026800" cy="1114200"/>
          </a:xfrm>
        </p:grpSpPr>
        <p:sp>
          <p:nvSpPr>
            <p:cNvPr id="928" name="Google Shape;928;p101"/>
            <p:cNvSpPr/>
            <p:nvPr/>
          </p:nvSpPr>
          <p:spPr>
            <a:xfrm>
              <a:off x="5579725" y="937000"/>
              <a:ext cx="2026800" cy="111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9" name="Google Shape;929;p101"/>
            <p:cNvPicPr preferRelativeResize="0"/>
            <p:nvPr/>
          </p:nvPicPr>
          <p:blipFill rotWithShape="1">
            <a:blip r:embed="rId4">
              <a:alphaModFix/>
            </a:blip>
            <a:srcRect b="0" l="71028" r="15501" t="24374"/>
            <a:stretch/>
          </p:blipFill>
          <p:spPr>
            <a:xfrm rot="-5400000">
              <a:off x="6398550" y="862700"/>
              <a:ext cx="468099" cy="1682450"/>
            </a:xfrm>
            <a:prstGeom prst="rect">
              <a:avLst/>
            </a:prstGeom>
            <a:noFill/>
            <a:ln>
              <a:noFill/>
            </a:ln>
          </p:spPr>
        </p:pic>
        <p:sp>
          <p:nvSpPr>
            <p:cNvPr id="930" name="Google Shape;930;p101"/>
            <p:cNvSpPr txBox="1"/>
            <p:nvPr/>
          </p:nvSpPr>
          <p:spPr>
            <a:xfrm>
              <a:off x="5791375" y="985563"/>
              <a:ext cx="1603500" cy="536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900">
                  <a:solidFill>
                    <a:schemeClr val="dk1"/>
                  </a:solidFill>
                  <a:latin typeface="Raleway"/>
                  <a:ea typeface="Raleway"/>
                  <a:cs typeface="Raleway"/>
                  <a:sym typeface="Raleway"/>
                </a:rPr>
                <a:t>Main Thread</a:t>
              </a:r>
              <a:endParaRPr b="1" sz="2000"/>
            </a:p>
          </p:txBody>
        </p:sp>
      </p:grpSp>
      <p:sp>
        <p:nvSpPr>
          <p:cNvPr id="931" name="Google Shape;931;p101"/>
          <p:cNvSpPr/>
          <p:nvPr/>
        </p:nvSpPr>
        <p:spPr>
          <a:xfrm>
            <a:off x="10858550" y="2667025"/>
            <a:ext cx="1841100" cy="58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Handler</a:t>
            </a:r>
            <a:endParaRPr b="1" sz="1800"/>
          </a:p>
        </p:txBody>
      </p:sp>
      <p:grpSp>
        <p:nvGrpSpPr>
          <p:cNvPr id="932" name="Google Shape;932;p101"/>
          <p:cNvGrpSpPr/>
          <p:nvPr/>
        </p:nvGrpSpPr>
        <p:grpSpPr>
          <a:xfrm>
            <a:off x="9879732" y="4022026"/>
            <a:ext cx="1238534" cy="685238"/>
            <a:chOff x="4727450" y="3391675"/>
            <a:chExt cx="1503075" cy="831600"/>
          </a:xfrm>
        </p:grpSpPr>
        <p:sp>
          <p:nvSpPr>
            <p:cNvPr id="933" name="Google Shape;933;p101"/>
            <p:cNvSpPr/>
            <p:nvPr/>
          </p:nvSpPr>
          <p:spPr>
            <a:xfrm>
              <a:off x="4727500" y="3391675"/>
              <a:ext cx="15030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4" name="Google Shape;934;p101"/>
            <p:cNvPicPr preferRelativeResize="0"/>
            <p:nvPr/>
          </p:nvPicPr>
          <p:blipFill rotWithShape="1">
            <a:blip r:embed="rId4">
              <a:alphaModFix/>
            </a:blip>
            <a:srcRect b="0" l="71028" r="15501" t="24374"/>
            <a:stretch/>
          </p:blipFill>
          <p:spPr>
            <a:xfrm rot="5400000">
              <a:off x="5282713" y="3176724"/>
              <a:ext cx="392550" cy="1503075"/>
            </a:xfrm>
            <a:prstGeom prst="rect">
              <a:avLst/>
            </a:prstGeom>
            <a:noFill/>
            <a:ln>
              <a:noFill/>
            </a:ln>
          </p:spPr>
        </p:pic>
        <p:sp>
          <p:nvSpPr>
            <p:cNvPr id="935" name="Google Shape;935;p101"/>
            <p:cNvSpPr txBox="1"/>
            <p:nvPr/>
          </p:nvSpPr>
          <p:spPr>
            <a:xfrm>
              <a:off x="4727500" y="3434975"/>
              <a:ext cx="1503000" cy="3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a:solidFill>
                    <a:schemeClr val="dk1"/>
                  </a:solidFill>
                  <a:latin typeface="Raleway"/>
                  <a:ea typeface="Raleway"/>
                  <a:cs typeface="Raleway"/>
                  <a:sym typeface="Raleway"/>
                </a:rPr>
                <a:t>Thread A</a:t>
              </a:r>
              <a:endParaRPr b="1"/>
            </a:p>
          </p:txBody>
        </p:sp>
      </p:grpSp>
      <p:grpSp>
        <p:nvGrpSpPr>
          <p:cNvPr id="936" name="Google Shape;936;p101"/>
          <p:cNvGrpSpPr/>
          <p:nvPr/>
        </p:nvGrpSpPr>
        <p:grpSpPr>
          <a:xfrm>
            <a:off x="11160131" y="4022026"/>
            <a:ext cx="1238534" cy="685238"/>
            <a:chOff x="4727450" y="3391675"/>
            <a:chExt cx="1503075" cy="831600"/>
          </a:xfrm>
        </p:grpSpPr>
        <p:sp>
          <p:nvSpPr>
            <p:cNvPr id="937" name="Google Shape;937;p101"/>
            <p:cNvSpPr/>
            <p:nvPr/>
          </p:nvSpPr>
          <p:spPr>
            <a:xfrm>
              <a:off x="4727500" y="3391675"/>
              <a:ext cx="15030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8" name="Google Shape;938;p101"/>
            <p:cNvPicPr preferRelativeResize="0"/>
            <p:nvPr/>
          </p:nvPicPr>
          <p:blipFill rotWithShape="1">
            <a:blip r:embed="rId4">
              <a:alphaModFix/>
            </a:blip>
            <a:srcRect b="0" l="71028" r="15501" t="24374"/>
            <a:stretch/>
          </p:blipFill>
          <p:spPr>
            <a:xfrm rot="5400000">
              <a:off x="5282713" y="3176724"/>
              <a:ext cx="392550" cy="1503075"/>
            </a:xfrm>
            <a:prstGeom prst="rect">
              <a:avLst/>
            </a:prstGeom>
            <a:noFill/>
            <a:ln>
              <a:noFill/>
            </a:ln>
          </p:spPr>
        </p:pic>
        <p:sp>
          <p:nvSpPr>
            <p:cNvPr id="939" name="Google Shape;939;p101"/>
            <p:cNvSpPr txBox="1"/>
            <p:nvPr/>
          </p:nvSpPr>
          <p:spPr>
            <a:xfrm>
              <a:off x="4727500" y="3434975"/>
              <a:ext cx="1503000" cy="3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a:solidFill>
                    <a:schemeClr val="dk1"/>
                  </a:solidFill>
                  <a:latin typeface="Raleway"/>
                  <a:ea typeface="Raleway"/>
                  <a:cs typeface="Raleway"/>
                  <a:sym typeface="Raleway"/>
                </a:rPr>
                <a:t>Thread A</a:t>
              </a:r>
              <a:endParaRPr b="1"/>
            </a:p>
          </p:txBody>
        </p:sp>
      </p:grpSp>
      <p:grpSp>
        <p:nvGrpSpPr>
          <p:cNvPr id="940" name="Google Shape;940;p101"/>
          <p:cNvGrpSpPr/>
          <p:nvPr/>
        </p:nvGrpSpPr>
        <p:grpSpPr>
          <a:xfrm>
            <a:off x="12440530" y="4022026"/>
            <a:ext cx="1238534" cy="685238"/>
            <a:chOff x="4727450" y="3391675"/>
            <a:chExt cx="1503075" cy="831600"/>
          </a:xfrm>
        </p:grpSpPr>
        <p:sp>
          <p:nvSpPr>
            <p:cNvPr id="941" name="Google Shape;941;p101"/>
            <p:cNvSpPr/>
            <p:nvPr/>
          </p:nvSpPr>
          <p:spPr>
            <a:xfrm>
              <a:off x="4727500" y="3391675"/>
              <a:ext cx="1503000" cy="831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2" name="Google Shape;942;p101"/>
            <p:cNvPicPr preferRelativeResize="0"/>
            <p:nvPr/>
          </p:nvPicPr>
          <p:blipFill rotWithShape="1">
            <a:blip r:embed="rId4">
              <a:alphaModFix/>
            </a:blip>
            <a:srcRect b="0" l="71028" r="15501" t="24374"/>
            <a:stretch/>
          </p:blipFill>
          <p:spPr>
            <a:xfrm rot="5400000">
              <a:off x="5282713" y="3176724"/>
              <a:ext cx="392550" cy="1503075"/>
            </a:xfrm>
            <a:prstGeom prst="rect">
              <a:avLst/>
            </a:prstGeom>
            <a:noFill/>
            <a:ln>
              <a:noFill/>
            </a:ln>
          </p:spPr>
        </p:pic>
        <p:sp>
          <p:nvSpPr>
            <p:cNvPr id="943" name="Google Shape;943;p101"/>
            <p:cNvSpPr txBox="1"/>
            <p:nvPr/>
          </p:nvSpPr>
          <p:spPr>
            <a:xfrm>
              <a:off x="4727500" y="3434975"/>
              <a:ext cx="1503000" cy="3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a:solidFill>
                    <a:schemeClr val="dk1"/>
                  </a:solidFill>
                  <a:latin typeface="Raleway"/>
                  <a:ea typeface="Raleway"/>
                  <a:cs typeface="Raleway"/>
                  <a:sym typeface="Raleway"/>
                </a:rPr>
                <a:t>Thread A</a:t>
              </a:r>
              <a:endParaRPr b="1"/>
            </a:p>
          </p:txBody>
        </p:sp>
      </p:grpSp>
      <p:cxnSp>
        <p:nvCxnSpPr>
          <p:cNvPr id="944" name="Google Shape;944;p101"/>
          <p:cNvCxnSpPr>
            <a:stCxn id="928" idx="1"/>
            <a:endCxn id="931" idx="1"/>
          </p:cNvCxnSpPr>
          <p:nvPr/>
        </p:nvCxnSpPr>
        <p:spPr>
          <a:xfrm>
            <a:off x="10765700" y="1825000"/>
            <a:ext cx="93000" cy="1136700"/>
          </a:xfrm>
          <a:prstGeom prst="curvedConnector3">
            <a:avLst>
              <a:gd fmla="val -256048" name="adj1"/>
            </a:avLst>
          </a:prstGeom>
          <a:noFill/>
          <a:ln cap="flat" cmpd="sng" w="28575">
            <a:solidFill>
              <a:schemeClr val="dk2"/>
            </a:solidFill>
            <a:prstDash val="solid"/>
            <a:round/>
            <a:headEnd len="med" w="med" type="none"/>
            <a:tailEnd len="med" w="med" type="triangle"/>
          </a:ln>
        </p:spPr>
      </p:cxnSp>
      <p:cxnSp>
        <p:nvCxnSpPr>
          <p:cNvPr id="945" name="Google Shape;945;p101"/>
          <p:cNvCxnSpPr>
            <a:stCxn id="931" idx="3"/>
            <a:endCxn id="928" idx="3"/>
          </p:cNvCxnSpPr>
          <p:nvPr/>
        </p:nvCxnSpPr>
        <p:spPr>
          <a:xfrm flipH="1" rot="10800000">
            <a:off x="12699650" y="1825075"/>
            <a:ext cx="93000" cy="1136700"/>
          </a:xfrm>
          <a:prstGeom prst="curvedConnector3">
            <a:avLst>
              <a:gd fmla="val 355887" name="adj1"/>
            </a:avLst>
          </a:prstGeom>
          <a:noFill/>
          <a:ln cap="flat" cmpd="sng" w="28575">
            <a:solidFill>
              <a:schemeClr val="dk2"/>
            </a:solidFill>
            <a:prstDash val="solid"/>
            <a:round/>
            <a:headEnd len="med" w="med" type="none"/>
            <a:tailEnd len="med" w="med" type="triangle"/>
          </a:ln>
        </p:spPr>
      </p:cxnSp>
      <p:cxnSp>
        <p:nvCxnSpPr>
          <p:cNvPr id="946" name="Google Shape;946;p101"/>
          <p:cNvCxnSpPr>
            <a:stCxn id="931" idx="2"/>
            <a:endCxn id="935" idx="0"/>
          </p:cNvCxnSpPr>
          <p:nvPr/>
        </p:nvCxnSpPr>
        <p:spPr>
          <a:xfrm rot="5400000">
            <a:off x="10738400" y="3017125"/>
            <a:ext cx="801300" cy="1280100"/>
          </a:xfrm>
          <a:prstGeom prst="curvedConnector3">
            <a:avLst>
              <a:gd fmla="val 49993" name="adj1"/>
            </a:avLst>
          </a:prstGeom>
          <a:noFill/>
          <a:ln cap="flat" cmpd="sng" w="19050">
            <a:solidFill>
              <a:schemeClr val="dk2"/>
            </a:solidFill>
            <a:prstDash val="solid"/>
            <a:round/>
            <a:headEnd len="med" w="med" type="triangle"/>
            <a:tailEnd len="med" w="med" type="triangle"/>
          </a:ln>
        </p:spPr>
      </p:cxnSp>
      <p:cxnSp>
        <p:nvCxnSpPr>
          <p:cNvPr id="947" name="Google Shape;947;p101"/>
          <p:cNvCxnSpPr>
            <a:stCxn id="931" idx="2"/>
            <a:endCxn id="939" idx="0"/>
          </p:cNvCxnSpPr>
          <p:nvPr/>
        </p:nvCxnSpPr>
        <p:spPr>
          <a:xfrm flipH="1" rot="-5400000">
            <a:off x="11378750" y="3656875"/>
            <a:ext cx="801300" cy="600"/>
          </a:xfrm>
          <a:prstGeom prst="curvedConnector3">
            <a:avLst>
              <a:gd fmla="val 49993" name="adj1"/>
            </a:avLst>
          </a:prstGeom>
          <a:noFill/>
          <a:ln cap="flat" cmpd="sng" w="19050">
            <a:solidFill>
              <a:schemeClr val="dk2"/>
            </a:solidFill>
            <a:prstDash val="solid"/>
            <a:round/>
            <a:headEnd len="med" w="med" type="triangle"/>
            <a:tailEnd len="med" w="med" type="triangle"/>
          </a:ln>
        </p:spPr>
      </p:cxnSp>
      <p:cxnSp>
        <p:nvCxnSpPr>
          <p:cNvPr id="948" name="Google Shape;948;p101"/>
          <p:cNvCxnSpPr>
            <a:stCxn id="931" idx="2"/>
            <a:endCxn id="943" idx="0"/>
          </p:cNvCxnSpPr>
          <p:nvPr/>
        </p:nvCxnSpPr>
        <p:spPr>
          <a:xfrm flipH="1" rot="-5400000">
            <a:off x="12018800" y="3016825"/>
            <a:ext cx="801300" cy="1280700"/>
          </a:xfrm>
          <a:prstGeom prst="curvedConnector3">
            <a:avLst>
              <a:gd fmla="val 49993" name="adj1"/>
            </a:avLst>
          </a:prstGeom>
          <a:noFill/>
          <a:ln cap="flat" cmpd="sng" w="19050">
            <a:solidFill>
              <a:schemeClr val="dk2"/>
            </a:solidFill>
            <a:prstDash val="solid"/>
            <a:round/>
            <a:headEnd len="med" w="med" type="triangle"/>
            <a:tailEnd len="med" w="med" type="triangle"/>
          </a:ln>
        </p:spPr>
      </p:cxnSp>
      <p:pic>
        <p:nvPicPr>
          <p:cNvPr id="949" name="Google Shape;949;p101"/>
          <p:cNvPicPr preferRelativeResize="0"/>
          <p:nvPr/>
        </p:nvPicPr>
        <p:blipFill>
          <a:blip r:embed="rId5">
            <a:alphaModFix/>
          </a:blip>
          <a:stretch>
            <a:fillRect/>
          </a:stretch>
        </p:blipFill>
        <p:spPr>
          <a:xfrm>
            <a:off x="4788425" y="1453341"/>
            <a:ext cx="3825224" cy="287453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53" name="Shape 953"/>
        <p:cNvGrpSpPr/>
        <p:nvPr/>
      </p:nvGrpSpPr>
      <p:grpSpPr>
        <a:xfrm>
          <a:off x="0" y="0"/>
          <a:ext cx="0" cy="0"/>
          <a:chOff x="0" y="0"/>
          <a:chExt cx="0" cy="0"/>
        </a:xfrm>
      </p:grpSpPr>
      <p:sp>
        <p:nvSpPr>
          <p:cNvPr id="954" name="Google Shape;954;p10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5" name="Google Shape;955;p10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6" name="Google Shape;956;p10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7" name="Google Shape;957;p10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8" name="Google Shape;958;p10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Class Handler</a:t>
            </a:r>
            <a:endParaRPr b="1" i="0" sz="1100" u="none" cap="none" strike="noStrike">
              <a:solidFill>
                <a:srgbClr val="FFFFFF"/>
              </a:solidFill>
              <a:latin typeface="Montserrat"/>
              <a:ea typeface="Montserrat"/>
              <a:cs typeface="Montserrat"/>
              <a:sym typeface="Montserrat"/>
            </a:endParaRPr>
          </a:p>
        </p:txBody>
      </p:sp>
      <p:sp>
        <p:nvSpPr>
          <p:cNvPr id="959" name="Google Shape;959;p10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0" name="Google Shape;960;p10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61" name="Google Shape;961;p10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62" name="Google Shape;962;p10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3" name="Google Shape;963;p102"/>
          <p:cNvSpPr txBox="1"/>
          <p:nvPr/>
        </p:nvSpPr>
        <p:spPr>
          <a:xfrm>
            <a:off x="484625" y="914400"/>
            <a:ext cx="40983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Let’s Code!</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Dengan mendeklarasikan object handler pada Main thread maka object handlers diikat ke Main thread. </a:t>
            </a:r>
            <a:endParaRPr sz="1000">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Ketika suatu message dikirim ke handler, maka handler akan memprosesnya.</a:t>
            </a:r>
            <a:endParaRPr sz="1000">
              <a:latin typeface="Montserrat"/>
              <a:ea typeface="Montserrat"/>
              <a:cs typeface="Montserrat"/>
              <a:sym typeface="Montserrat"/>
            </a:endParaRPr>
          </a:p>
        </p:txBody>
      </p:sp>
      <p:pic>
        <p:nvPicPr>
          <p:cNvPr id="964" name="Google Shape;964;p102"/>
          <p:cNvPicPr preferRelativeResize="0"/>
          <p:nvPr/>
        </p:nvPicPr>
        <p:blipFill>
          <a:blip r:embed="rId4">
            <a:alphaModFix/>
          </a:blip>
          <a:stretch>
            <a:fillRect/>
          </a:stretch>
        </p:blipFill>
        <p:spPr>
          <a:xfrm>
            <a:off x="4727450" y="1134837"/>
            <a:ext cx="3968576" cy="34453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968" name="Shape 968"/>
        <p:cNvGrpSpPr/>
        <p:nvPr/>
      </p:nvGrpSpPr>
      <p:grpSpPr>
        <a:xfrm>
          <a:off x="0" y="0"/>
          <a:ext cx="0" cy="0"/>
          <a:chOff x="0" y="0"/>
          <a:chExt cx="0" cy="0"/>
        </a:xfrm>
      </p:grpSpPr>
      <p:sp>
        <p:nvSpPr>
          <p:cNvPr id="969" name="Google Shape;969;p10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0" name="Google Shape;970;p10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1" name="Google Shape;971;p10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2" name="Google Shape;972;p10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3" name="Google Shape;973;p10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Thread - AsyncTask </a:t>
            </a:r>
            <a:endParaRPr b="1" sz="1100">
              <a:solidFill>
                <a:srgbClr val="FFFFFF"/>
              </a:solidFill>
              <a:latin typeface="Montserrat"/>
              <a:ea typeface="Montserrat"/>
              <a:cs typeface="Montserrat"/>
              <a:sym typeface="Montserrat"/>
            </a:endParaRPr>
          </a:p>
        </p:txBody>
      </p:sp>
      <p:sp>
        <p:nvSpPr>
          <p:cNvPr id="974" name="Google Shape;974;p10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75" name="Google Shape;975;p10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76" name="Google Shape;976;p10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77" name="Google Shape;977;p103"/>
          <p:cNvSpPr txBox="1"/>
          <p:nvPr/>
        </p:nvSpPr>
        <p:spPr>
          <a:xfrm>
            <a:off x="4727450" y="914400"/>
            <a:ext cx="38085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Lanjut, kita masuk ke komponen yang ketiga alias Class AsyncTask.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Kayak apa sih </a:t>
            </a:r>
            <a:r>
              <a:rPr b="1" lang="en">
                <a:solidFill>
                  <a:schemeClr val="accent1"/>
                </a:solidFill>
                <a:latin typeface="Montserrat"/>
                <a:ea typeface="Montserrat"/>
                <a:cs typeface="Montserrat"/>
                <a:sym typeface="Montserrat"/>
              </a:rPr>
              <a:t>Class AsyncTask </a:t>
            </a:r>
            <a:r>
              <a:rPr b="1" lang="en">
                <a:solidFill>
                  <a:srgbClr val="FFFFFF"/>
                </a:solidFill>
                <a:latin typeface="Montserrat"/>
                <a:ea typeface="Montserrat"/>
                <a:cs typeface="Montserrat"/>
                <a:sym typeface="Montserrat"/>
              </a:rPr>
              <a:t>itu? Sini~sini~sini~</a:t>
            </a:r>
            <a:endParaRPr b="1">
              <a:solidFill>
                <a:srgbClr val="FFFFFF"/>
              </a:solidFill>
              <a:latin typeface="Montserrat"/>
              <a:ea typeface="Montserrat"/>
              <a:cs typeface="Montserrat"/>
              <a:sym typeface="Montserrat"/>
            </a:endParaRPr>
          </a:p>
        </p:txBody>
      </p:sp>
      <p:sp>
        <p:nvSpPr>
          <p:cNvPr id="978" name="Google Shape;978;p10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79" name="Google Shape;979;p103"/>
          <p:cNvPicPr preferRelativeResize="0"/>
          <p:nvPr/>
        </p:nvPicPr>
        <p:blipFill>
          <a:blip r:embed="rId4">
            <a:alphaModFix/>
          </a:blip>
          <a:stretch>
            <a:fillRect/>
          </a:stretch>
        </p:blipFill>
        <p:spPr>
          <a:xfrm>
            <a:off x="457200" y="1147900"/>
            <a:ext cx="4173501" cy="3470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3" name="Shape 983"/>
        <p:cNvGrpSpPr/>
        <p:nvPr/>
      </p:nvGrpSpPr>
      <p:grpSpPr>
        <a:xfrm>
          <a:off x="0" y="0"/>
          <a:ext cx="0" cy="0"/>
          <a:chOff x="0" y="0"/>
          <a:chExt cx="0" cy="0"/>
        </a:xfrm>
      </p:grpSpPr>
      <p:sp>
        <p:nvSpPr>
          <p:cNvPr id="984" name="Google Shape;984;p10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5" name="Google Shape;985;p10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6" name="Google Shape;986;p10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7" name="Google Shape;987;p10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8" name="Google Shape;988;p10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Thread - AsyncTask </a:t>
            </a:r>
            <a:endParaRPr b="1" i="0" sz="1100" u="none" cap="none" strike="noStrike">
              <a:solidFill>
                <a:srgbClr val="FFFFFF"/>
              </a:solidFill>
              <a:latin typeface="Montserrat"/>
              <a:ea typeface="Montserrat"/>
              <a:cs typeface="Montserrat"/>
              <a:sym typeface="Montserrat"/>
            </a:endParaRPr>
          </a:p>
        </p:txBody>
      </p:sp>
      <p:sp>
        <p:nvSpPr>
          <p:cNvPr id="989" name="Google Shape;989;p10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90" name="Google Shape;990;p10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91" name="Google Shape;991;p10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92" name="Google Shape;992;p10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93" name="Google Shape;993;p104"/>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AsyncTask = Task yang dilakukan secara Async bukan sih?</a:t>
            </a:r>
            <a:endParaRPr b="1"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Hmm… kalau di Android Background Process, bukan gitu konsepnya nih, chingu!</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AsyncTask memungkinkan kita </a:t>
            </a:r>
            <a:r>
              <a:rPr b="1" lang="en" sz="1000">
                <a:latin typeface="Montserrat"/>
                <a:ea typeface="Montserrat"/>
                <a:cs typeface="Montserrat"/>
                <a:sym typeface="Montserrat"/>
              </a:rPr>
              <a:t>melakukan pekerjaan asynchronous pada user interface kita</a:t>
            </a:r>
            <a:r>
              <a:rPr lang="en" sz="1000">
                <a:latin typeface="Montserrat"/>
                <a:ea typeface="Montserrat"/>
                <a:cs typeface="Montserrat"/>
                <a:sym typeface="Montserrat"/>
              </a:rPr>
              <a:t>.</a:t>
            </a:r>
            <a:endParaRPr b="1" sz="1000">
              <a:latin typeface="Montserrat"/>
              <a:ea typeface="Montserrat"/>
              <a:cs typeface="Montserrat"/>
              <a:sym typeface="Montserrat"/>
            </a:endParaRPr>
          </a:p>
        </p:txBody>
      </p:sp>
      <p:pic>
        <p:nvPicPr>
          <p:cNvPr id="994" name="Google Shape;994;p104"/>
          <p:cNvPicPr preferRelativeResize="0"/>
          <p:nvPr/>
        </p:nvPicPr>
        <p:blipFill rotWithShape="1">
          <a:blip r:embed="rId4">
            <a:alphaModFix amt="0"/>
          </a:blip>
          <a:srcRect b="24374" l="14935" r="15663" t="0"/>
          <a:stretch/>
        </p:blipFill>
        <p:spPr>
          <a:xfrm>
            <a:off x="5225700" y="1263900"/>
            <a:ext cx="3166200" cy="3187176"/>
          </a:xfrm>
          <a:prstGeom prst="rect">
            <a:avLst/>
          </a:prstGeom>
          <a:noFill/>
          <a:ln>
            <a:noFill/>
          </a:ln>
        </p:spPr>
      </p:pic>
      <p:pic>
        <p:nvPicPr>
          <p:cNvPr id="995" name="Google Shape;995;p104"/>
          <p:cNvPicPr preferRelativeResize="0"/>
          <p:nvPr/>
        </p:nvPicPr>
        <p:blipFill>
          <a:blip r:embed="rId5">
            <a:alphaModFix/>
          </a:blip>
          <a:stretch>
            <a:fillRect/>
          </a:stretch>
        </p:blipFill>
        <p:spPr>
          <a:xfrm>
            <a:off x="5260826" y="914400"/>
            <a:ext cx="3030411" cy="388619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9" name="Shape 999"/>
        <p:cNvGrpSpPr/>
        <p:nvPr/>
      </p:nvGrpSpPr>
      <p:grpSpPr>
        <a:xfrm>
          <a:off x="0" y="0"/>
          <a:ext cx="0" cy="0"/>
          <a:chOff x="0" y="0"/>
          <a:chExt cx="0" cy="0"/>
        </a:xfrm>
      </p:grpSpPr>
      <p:sp>
        <p:nvSpPr>
          <p:cNvPr id="1000" name="Google Shape;1000;p10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1" name="Google Shape;1001;p10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2" name="Google Shape;1002;p1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3" name="Google Shape;1003;p1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4" name="Google Shape;1004;p10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Thread - AsyncTask </a:t>
            </a:r>
            <a:endParaRPr b="1" i="0" sz="1100" u="none" cap="none" strike="noStrike">
              <a:solidFill>
                <a:srgbClr val="FFFFFF"/>
              </a:solidFill>
              <a:latin typeface="Montserrat"/>
              <a:ea typeface="Montserrat"/>
              <a:cs typeface="Montserrat"/>
              <a:sym typeface="Montserrat"/>
            </a:endParaRPr>
          </a:p>
        </p:txBody>
      </p:sp>
      <p:sp>
        <p:nvSpPr>
          <p:cNvPr id="1005" name="Google Shape;1005;p10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6" name="Google Shape;1006;p10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07" name="Google Shape;1007;p10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08" name="Google Shape;1008;p10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9" name="Google Shape;1009;p105"/>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A</a:t>
            </a:r>
            <a:r>
              <a:rPr lang="en" sz="1000">
                <a:latin typeface="Montserrat"/>
                <a:ea typeface="Montserrat"/>
                <a:cs typeface="Montserrat"/>
                <a:sym typeface="Montserrat"/>
              </a:rPr>
              <a:t>synchronous bermakna “tidak terjadi secara bersamaan”</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Ia melakukan operasi pemblokiran pada worker thread dan kemudian menerbitkan hasilnya pada UI thread, </a:t>
            </a:r>
            <a:r>
              <a:rPr b="1" lang="en" sz="1000">
                <a:latin typeface="Montserrat"/>
                <a:ea typeface="Montserrat"/>
                <a:cs typeface="Montserrat"/>
                <a:sym typeface="Montserrat"/>
              </a:rPr>
              <a:t>tanpa </a:t>
            </a:r>
            <a:r>
              <a:rPr lang="en" sz="1000">
                <a:latin typeface="Montserrat"/>
                <a:ea typeface="Montserrat"/>
                <a:cs typeface="Montserrat"/>
                <a:sym typeface="Montserrat"/>
              </a:rPr>
              <a:t>mengharuskan kita untuk </a:t>
            </a:r>
            <a:r>
              <a:rPr b="1" lang="en" sz="1000">
                <a:latin typeface="Montserrat"/>
                <a:ea typeface="Montserrat"/>
                <a:cs typeface="Montserrat"/>
                <a:sym typeface="Montserrat"/>
              </a:rPr>
              <a:t>menangani thread atau penanganan sendiri</a:t>
            </a:r>
            <a:r>
              <a:rPr lang="en" sz="1000">
                <a:latin typeface="Montserrat"/>
                <a:ea typeface="Montserrat"/>
                <a:cs typeface="Montserrat"/>
                <a:sym typeface="Montserrat"/>
              </a:rPr>
              <a:t>.</a:t>
            </a:r>
            <a:endParaRPr b="1" sz="1000">
              <a:latin typeface="Montserrat"/>
              <a:ea typeface="Montserrat"/>
              <a:cs typeface="Montserrat"/>
              <a:sym typeface="Montserrat"/>
            </a:endParaRPr>
          </a:p>
        </p:txBody>
      </p:sp>
      <p:pic>
        <p:nvPicPr>
          <p:cNvPr id="1010" name="Google Shape;1010;p105"/>
          <p:cNvPicPr preferRelativeResize="0"/>
          <p:nvPr/>
        </p:nvPicPr>
        <p:blipFill>
          <a:blip r:embed="rId4">
            <a:alphaModFix/>
          </a:blip>
          <a:stretch>
            <a:fillRect/>
          </a:stretch>
        </p:blipFill>
        <p:spPr>
          <a:xfrm>
            <a:off x="5039650" y="1529400"/>
            <a:ext cx="3574001" cy="295448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14" name="Shape 1014"/>
        <p:cNvGrpSpPr/>
        <p:nvPr/>
      </p:nvGrpSpPr>
      <p:grpSpPr>
        <a:xfrm>
          <a:off x="0" y="0"/>
          <a:ext cx="0" cy="0"/>
          <a:chOff x="0" y="0"/>
          <a:chExt cx="0" cy="0"/>
        </a:xfrm>
      </p:grpSpPr>
      <p:sp>
        <p:nvSpPr>
          <p:cNvPr id="1015" name="Google Shape;1015;p10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6" name="Google Shape;1016;p10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7" name="Google Shape;1017;p10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8" name="Google Shape;1018;p10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9" name="Google Shape;1019;p10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rtl="0" algn="l">
              <a:spcBef>
                <a:spcPts val="0"/>
              </a:spcBef>
              <a:spcAft>
                <a:spcPts val="0"/>
              </a:spcAft>
              <a:buClr>
                <a:schemeClr val="lt1"/>
              </a:buClr>
              <a:buSzPts val="1100"/>
              <a:buFont typeface="Montserrat"/>
              <a:buNone/>
            </a:pPr>
            <a:r>
              <a:t/>
            </a:r>
            <a:endParaRPr b="1" sz="1100">
              <a:solidFill>
                <a:schemeClr val="lt1"/>
              </a:solidFill>
              <a:latin typeface="Montserrat"/>
              <a:ea typeface="Montserrat"/>
              <a:cs typeface="Montserrat"/>
              <a:sym typeface="Montserrat"/>
            </a:endParaRPr>
          </a:p>
        </p:txBody>
      </p:sp>
      <p:sp>
        <p:nvSpPr>
          <p:cNvPr id="1020" name="Google Shape;1020;p10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21" name="Google Shape;1021;p10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22" name="Google Shape;1022;p10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23" name="Google Shape;1023;p10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24" name="Google Shape;1024;p106"/>
          <p:cNvSpPr txBox="1"/>
          <p:nvPr/>
        </p:nvSpPr>
        <p:spPr>
          <a:xfrm>
            <a:off x="484625" y="914400"/>
            <a:ext cx="4151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Penggunaan AsyncTask ini, untuk apa?</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AsyncTask dirancang untuk menjadi </a:t>
            </a:r>
            <a:r>
              <a:rPr b="1" lang="en" sz="1000">
                <a:latin typeface="Montserrat"/>
                <a:ea typeface="Montserrat"/>
                <a:cs typeface="Montserrat"/>
                <a:sym typeface="Montserrat"/>
              </a:rPr>
              <a:t>class penolong di antara Thread dan Handler</a:t>
            </a:r>
            <a:r>
              <a:rPr lang="en" sz="1000">
                <a:latin typeface="Montserrat"/>
                <a:ea typeface="Montserrat"/>
                <a:cs typeface="Montserrat"/>
                <a:sym typeface="Montserrat"/>
              </a:rPr>
              <a:t>,</a:t>
            </a:r>
            <a:r>
              <a:rPr b="1" lang="en" sz="1000">
                <a:latin typeface="Montserrat"/>
                <a:ea typeface="Montserrat"/>
                <a:cs typeface="Montserrat"/>
                <a:sym typeface="Montserrat"/>
              </a:rPr>
              <a:t> </a:t>
            </a:r>
            <a:r>
              <a:rPr lang="en" sz="1000">
                <a:latin typeface="Montserrat"/>
                <a:ea typeface="Montserrat"/>
                <a:cs typeface="Montserrat"/>
                <a:sym typeface="Montserrat"/>
              </a:rPr>
              <a:t>dan bukan merupakan threading frameworks umum.</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AsyncTasks idealnya digunakan untuk operasi pendek (paling banyak beberapa detik.)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Selain itu penggunaan asyncTask sangat mudah dan sederhana.</a:t>
            </a:r>
            <a:endParaRPr b="1" sz="1000">
              <a:latin typeface="Montserrat"/>
              <a:ea typeface="Montserrat"/>
              <a:cs typeface="Montserrat"/>
              <a:sym typeface="Montserrat"/>
            </a:endParaRPr>
          </a:p>
        </p:txBody>
      </p:sp>
      <p:pic>
        <p:nvPicPr>
          <p:cNvPr id="1025" name="Google Shape;1025;p106"/>
          <p:cNvPicPr preferRelativeResize="0"/>
          <p:nvPr/>
        </p:nvPicPr>
        <p:blipFill>
          <a:blip r:embed="rId4">
            <a:alphaModFix/>
          </a:blip>
          <a:stretch>
            <a:fillRect/>
          </a:stretch>
        </p:blipFill>
        <p:spPr>
          <a:xfrm>
            <a:off x="4831325" y="1654985"/>
            <a:ext cx="3782323" cy="29309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29" name="Shape 1029"/>
        <p:cNvGrpSpPr/>
        <p:nvPr/>
      </p:nvGrpSpPr>
      <p:grpSpPr>
        <a:xfrm>
          <a:off x="0" y="0"/>
          <a:ext cx="0" cy="0"/>
          <a:chOff x="0" y="0"/>
          <a:chExt cx="0" cy="0"/>
        </a:xfrm>
      </p:grpSpPr>
      <p:sp>
        <p:nvSpPr>
          <p:cNvPr id="1030" name="Google Shape;1030;p10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1" name="Google Shape;1031;p10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2" name="Google Shape;1032;p10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3" name="Google Shape;1033;p10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4" name="Google Shape;1034;p10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rtl="0" algn="l">
              <a:spcBef>
                <a:spcPts val="0"/>
              </a:spcBef>
              <a:spcAft>
                <a:spcPts val="0"/>
              </a:spcAft>
              <a:buClr>
                <a:schemeClr val="lt1"/>
              </a:buClr>
              <a:buSzPts val="1100"/>
              <a:buFont typeface="Montserrat"/>
              <a:buNone/>
            </a:pPr>
            <a:r>
              <a:t/>
            </a:r>
            <a:endParaRPr b="1" sz="1100">
              <a:solidFill>
                <a:schemeClr val="lt1"/>
              </a:solidFill>
              <a:latin typeface="Montserrat"/>
              <a:ea typeface="Montserrat"/>
              <a:cs typeface="Montserrat"/>
              <a:sym typeface="Montserrat"/>
            </a:endParaRPr>
          </a:p>
        </p:txBody>
      </p:sp>
      <p:sp>
        <p:nvSpPr>
          <p:cNvPr id="1035" name="Google Shape;1035;p10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36" name="Google Shape;1036;p10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37" name="Google Shape;1037;p10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38" name="Google Shape;1038;p10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39" name="Google Shape;1039;p107"/>
          <p:cNvSpPr txBox="1"/>
          <p:nvPr/>
        </p:nvSpPr>
        <p:spPr>
          <a:xfrm>
            <a:off x="484625" y="914400"/>
            <a:ext cx="4151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Nah, AsyncTask kan ideal untuk operasi jangka pendek ya, kalau operasinya lebih panjang atau long run gimana?</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J</a:t>
            </a:r>
            <a:r>
              <a:rPr lang="en" sz="1000">
                <a:latin typeface="Montserrat"/>
                <a:ea typeface="Montserrat"/>
                <a:cs typeface="Montserrat"/>
                <a:sym typeface="Montserrat"/>
              </a:rPr>
              <a:t>ika kita perlu menjaga agar thread tetap berjalan untuk jangka waktu yang lama, sangat disarankan kita menggunakan berbagai API yang disediakan oleh package </a:t>
            </a:r>
            <a:r>
              <a:rPr b="1" lang="en" sz="1000">
                <a:latin typeface="Montserrat"/>
                <a:ea typeface="Montserrat"/>
                <a:cs typeface="Montserrat"/>
                <a:sym typeface="Montserrat"/>
              </a:rPr>
              <a:t>java.util.concurrent </a:t>
            </a:r>
            <a:r>
              <a:rPr lang="en" sz="1000">
                <a:latin typeface="Montserrat"/>
                <a:ea typeface="Montserrat"/>
                <a:cs typeface="Montserrat"/>
                <a:sym typeface="Montserrat"/>
              </a:rPr>
              <a:t>seperti: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Executor</a:t>
            </a:r>
            <a:r>
              <a:rPr lang="en" sz="1000">
                <a:solidFill>
                  <a:srgbClr val="F2AB2F"/>
                </a:solidFill>
                <a:latin typeface="Montserrat"/>
                <a:ea typeface="Montserrat"/>
                <a:cs typeface="Montserrat"/>
                <a:sym typeface="Montserrat"/>
              </a:rPr>
              <a:t>, </a:t>
            </a:r>
            <a:endParaRPr sz="1000">
              <a:solidFill>
                <a:srgbClr val="F2AB2F"/>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ThreadPoolExecutor</a:t>
            </a:r>
            <a:r>
              <a:rPr b="1" lang="en" sz="1000">
                <a:latin typeface="Montserrat"/>
                <a:ea typeface="Montserrat"/>
                <a:cs typeface="Montserrat"/>
                <a:sym typeface="Montserrat"/>
              </a:rPr>
              <a:t> </a:t>
            </a:r>
            <a:r>
              <a:rPr lang="en" sz="1000">
                <a:latin typeface="Montserrat"/>
                <a:ea typeface="Montserrat"/>
                <a:cs typeface="Montserrat"/>
                <a:sym typeface="Montserrat"/>
              </a:rPr>
              <a:t>dan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FutureTask</a:t>
            </a:r>
            <a:r>
              <a:rPr lang="en" sz="1000">
                <a:solidFill>
                  <a:srgbClr val="F2AB2F"/>
                </a:solidFill>
                <a:latin typeface="Montserrat"/>
                <a:ea typeface="Montserrat"/>
                <a:cs typeface="Montserrat"/>
                <a:sym typeface="Montserrat"/>
              </a:rPr>
              <a:t>.</a:t>
            </a:r>
            <a:endParaRPr b="1" sz="1000">
              <a:solidFill>
                <a:srgbClr val="F2AB2F"/>
              </a:solidFill>
              <a:latin typeface="Montserrat"/>
              <a:ea typeface="Montserrat"/>
              <a:cs typeface="Montserrat"/>
              <a:sym typeface="Montserrat"/>
            </a:endParaRPr>
          </a:p>
        </p:txBody>
      </p:sp>
      <p:pic>
        <p:nvPicPr>
          <p:cNvPr id="1040" name="Google Shape;1040;p107"/>
          <p:cNvPicPr preferRelativeResize="0"/>
          <p:nvPr/>
        </p:nvPicPr>
        <p:blipFill>
          <a:blip r:embed="rId4">
            <a:alphaModFix/>
          </a:blip>
          <a:stretch>
            <a:fillRect/>
          </a:stretch>
        </p:blipFill>
        <p:spPr>
          <a:xfrm>
            <a:off x="5169725" y="914400"/>
            <a:ext cx="2886337" cy="407669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44" name="Shape 1044"/>
        <p:cNvGrpSpPr/>
        <p:nvPr/>
      </p:nvGrpSpPr>
      <p:grpSpPr>
        <a:xfrm>
          <a:off x="0" y="0"/>
          <a:ext cx="0" cy="0"/>
          <a:chOff x="0" y="0"/>
          <a:chExt cx="0" cy="0"/>
        </a:xfrm>
      </p:grpSpPr>
      <p:sp>
        <p:nvSpPr>
          <p:cNvPr id="1045" name="Google Shape;1045;p10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6" name="Google Shape;1046;p10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7" name="Google Shape;1047;p10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8" name="Google Shape;1048;p10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9" name="Google Shape;1049;p10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050" name="Google Shape;1050;p10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51" name="Google Shape;1051;p10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52" name="Google Shape;1052;p10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53" name="Google Shape;1053;p10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54" name="Google Shape;1054;p108"/>
          <p:cNvSpPr txBox="1"/>
          <p:nvPr/>
        </p:nvSpPr>
        <p:spPr>
          <a:xfrm>
            <a:off x="484625" y="911750"/>
            <a:ext cx="3948600" cy="2016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Berikut beberapa poin tentang AsyncTask yang perlu diingat :</a:t>
            </a:r>
            <a:endParaRPr b="1" sz="1600">
              <a:solidFill>
                <a:schemeClr val="accent6"/>
              </a:solidFill>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Diperuntukkan untuk </a:t>
            </a:r>
            <a:r>
              <a:rPr b="1" lang="en" sz="1000">
                <a:latin typeface="Montserrat"/>
                <a:ea typeface="Montserrat"/>
                <a:cs typeface="Montserrat"/>
                <a:sym typeface="Montserrat"/>
              </a:rPr>
              <a:t>proses asynchronous </a:t>
            </a:r>
            <a:r>
              <a:rPr lang="en" sz="1000">
                <a:latin typeface="Montserrat"/>
                <a:ea typeface="Montserrat"/>
                <a:cs typeface="Montserrat"/>
                <a:sym typeface="Montserrat"/>
              </a:rPr>
              <a:t>dan mampu berkomunikasi dengan Main thread untuk mengirimkan hasil proses.</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Kelas Java yang dibuat </a:t>
            </a:r>
            <a:r>
              <a:rPr b="1" lang="en" sz="1000">
                <a:latin typeface="Montserrat"/>
                <a:ea typeface="Montserrat"/>
                <a:cs typeface="Montserrat"/>
                <a:sym typeface="Montserrat"/>
              </a:rPr>
              <a:t>harus inherit kepada AsyncTask</a:t>
            </a:r>
            <a:r>
              <a:rPr lang="en" sz="1000">
                <a:latin typeface="Montserrat"/>
                <a:ea typeface="Montserrat"/>
                <a:cs typeface="Montserrat"/>
                <a:sym typeface="Montserrat"/>
              </a:rPr>
              <a:t>.</a:t>
            </a:r>
            <a:endParaRPr sz="1000">
              <a:latin typeface="Montserrat"/>
              <a:ea typeface="Montserrat"/>
              <a:cs typeface="Montserrat"/>
              <a:sym typeface="Montserrat"/>
            </a:endParaRPr>
          </a:p>
        </p:txBody>
      </p:sp>
      <p:pic>
        <p:nvPicPr>
          <p:cNvPr id="1055" name="Google Shape;1055;p108"/>
          <p:cNvPicPr preferRelativeResize="0"/>
          <p:nvPr/>
        </p:nvPicPr>
        <p:blipFill>
          <a:blip r:embed="rId4">
            <a:alphaModFix/>
          </a:blip>
          <a:stretch>
            <a:fillRect/>
          </a:stretch>
        </p:blipFill>
        <p:spPr>
          <a:xfrm flipH="1">
            <a:off x="5739148" y="985600"/>
            <a:ext cx="2030051" cy="3787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345" name="Shape 345"/>
        <p:cNvGrpSpPr/>
        <p:nvPr/>
      </p:nvGrpSpPr>
      <p:grpSpPr>
        <a:xfrm>
          <a:off x="0" y="0"/>
          <a:ext cx="0" cy="0"/>
          <a:chOff x="0" y="0"/>
          <a:chExt cx="0" cy="0"/>
        </a:xfrm>
      </p:grpSpPr>
      <p:sp>
        <p:nvSpPr>
          <p:cNvPr id="346" name="Google Shape;346;p6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7" name="Google Shape;347;p6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8" name="Google Shape;348;p6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9" name="Google Shape;349;p6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50" name="Google Shape;350;p6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Pengenalan</a:t>
            </a:r>
            <a:r>
              <a:rPr b="1" lang="en" sz="1100">
                <a:solidFill>
                  <a:srgbClr val="FFFFFF"/>
                </a:solidFill>
                <a:latin typeface="Montserrat"/>
                <a:ea typeface="Montserrat"/>
                <a:cs typeface="Montserrat"/>
                <a:sym typeface="Montserrat"/>
              </a:rPr>
              <a:t> Background Process</a:t>
            </a:r>
            <a:endParaRPr b="1" i="0" sz="1100" u="none" cap="none" strike="noStrike">
              <a:solidFill>
                <a:srgbClr val="FFFFFF"/>
              </a:solidFill>
              <a:latin typeface="Montserrat"/>
              <a:ea typeface="Montserrat"/>
              <a:cs typeface="Montserrat"/>
              <a:sym typeface="Montserrat"/>
            </a:endParaRPr>
          </a:p>
        </p:txBody>
      </p:sp>
      <p:sp>
        <p:nvSpPr>
          <p:cNvPr id="351" name="Google Shape;351;p6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52" name="Google Shape;352;p6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53" name="Google Shape;353;p6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54" name="Google Shape;354;p6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55" name="Google Shape;355;p64"/>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Pada saat menggunakan aplikasi Android, pasti kamu pernah dong mengalami not responding?</a:t>
            </a:r>
            <a:endParaRPr b="1">
              <a:solidFill>
                <a:schemeClr val="lt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Rasanya, tentu aja… nggak nyaman!</a:t>
            </a:r>
            <a:endParaRPr b="1">
              <a:solidFill>
                <a:schemeClr val="lt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As developers, ada satu cara yang bisa dipakai untuk mencegah hal tersebut, namanya </a:t>
            </a:r>
            <a:r>
              <a:rPr b="1" lang="en">
                <a:solidFill>
                  <a:srgbClr val="F2AB2F"/>
                </a:solidFill>
                <a:latin typeface="Montserrat"/>
                <a:ea typeface="Montserrat"/>
                <a:cs typeface="Montserrat"/>
                <a:sym typeface="Montserrat"/>
              </a:rPr>
              <a:t>Background Process. </a:t>
            </a:r>
            <a:endParaRPr b="1">
              <a:solidFill>
                <a:srgbClr val="F2AB2F"/>
              </a:solidFill>
              <a:latin typeface="Montserrat"/>
              <a:ea typeface="Montserrat"/>
              <a:cs typeface="Montserrat"/>
              <a:sym typeface="Montserrat"/>
            </a:endParaRPr>
          </a:p>
        </p:txBody>
      </p:sp>
      <p:pic>
        <p:nvPicPr>
          <p:cNvPr id="356" name="Google Shape;356;p64"/>
          <p:cNvPicPr preferRelativeResize="0"/>
          <p:nvPr/>
        </p:nvPicPr>
        <p:blipFill>
          <a:blip r:embed="rId4">
            <a:alphaModFix/>
          </a:blip>
          <a:stretch>
            <a:fillRect/>
          </a:stretch>
        </p:blipFill>
        <p:spPr>
          <a:xfrm>
            <a:off x="509675" y="1561110"/>
            <a:ext cx="4065376" cy="272391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59" name="Shape 1059"/>
        <p:cNvGrpSpPr/>
        <p:nvPr/>
      </p:nvGrpSpPr>
      <p:grpSpPr>
        <a:xfrm>
          <a:off x="0" y="0"/>
          <a:ext cx="0" cy="0"/>
          <a:chOff x="0" y="0"/>
          <a:chExt cx="0" cy="0"/>
        </a:xfrm>
      </p:grpSpPr>
      <p:sp>
        <p:nvSpPr>
          <p:cNvPr id="1060" name="Google Shape;1060;p10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1" name="Google Shape;1061;p10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2" name="Google Shape;1062;p10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3" name="Google Shape;1063;p10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4" name="Google Shape;1064;p10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065" name="Google Shape;1065;p10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66" name="Google Shape;1066;p10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67" name="Google Shape;1067;p10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68" name="Google Shape;1068;p10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69" name="Google Shape;1069;p109"/>
          <p:cNvSpPr txBox="1"/>
          <p:nvPr/>
        </p:nvSpPr>
        <p:spPr>
          <a:xfrm>
            <a:off x="484625" y="911750"/>
            <a:ext cx="3948600" cy="388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Kasus umum yang biasa diterapkan adalah ketika </a:t>
            </a:r>
            <a:r>
              <a:rPr b="1" lang="en" sz="1000">
                <a:latin typeface="Montserrat"/>
                <a:ea typeface="Montserrat"/>
                <a:cs typeface="Montserrat"/>
                <a:sym typeface="Montserrat"/>
              </a:rPr>
              <a:t>mengunduh berkas dari Internet </a:t>
            </a:r>
            <a:r>
              <a:rPr lang="en" sz="1000">
                <a:latin typeface="Montserrat"/>
                <a:ea typeface="Montserrat"/>
                <a:cs typeface="Montserrat"/>
                <a:sym typeface="Montserrat"/>
              </a:rPr>
              <a:t>dan dengan menampilkan perkembangan pengunduhan di layar.</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solidFill>
                  <a:schemeClr val="dk1"/>
                </a:solidFill>
                <a:latin typeface="Montserrat"/>
                <a:ea typeface="Montserrat"/>
                <a:cs typeface="Montserrat"/>
                <a:sym typeface="Montserrat"/>
              </a:rPr>
              <a:t>Asynchronous task ditentukan oleh </a:t>
            </a:r>
            <a:r>
              <a:rPr b="1" lang="en" sz="1000">
                <a:solidFill>
                  <a:schemeClr val="dk1"/>
                </a:solidFill>
                <a:latin typeface="Montserrat"/>
                <a:ea typeface="Montserrat"/>
                <a:cs typeface="Montserrat"/>
                <a:sym typeface="Montserrat"/>
              </a:rPr>
              <a:t>perhitungan yang berjalan pada background thread</a:t>
            </a:r>
            <a:r>
              <a:rPr lang="en" sz="1000">
                <a:solidFill>
                  <a:schemeClr val="dk1"/>
                </a:solidFill>
                <a:latin typeface="Montserrat"/>
                <a:ea typeface="Montserrat"/>
                <a:cs typeface="Montserrat"/>
                <a:sym typeface="Montserrat"/>
              </a:rPr>
              <a:t>, serta hasilnya dipublish pada Main thread. </a:t>
            </a:r>
            <a:endParaRPr sz="1000">
              <a:latin typeface="Montserrat"/>
              <a:ea typeface="Montserrat"/>
              <a:cs typeface="Montserrat"/>
              <a:sym typeface="Montserrat"/>
            </a:endParaRPr>
          </a:p>
        </p:txBody>
      </p:sp>
      <p:pic>
        <p:nvPicPr>
          <p:cNvPr id="1070" name="Google Shape;1070;p109"/>
          <p:cNvPicPr preferRelativeResize="0"/>
          <p:nvPr/>
        </p:nvPicPr>
        <p:blipFill>
          <a:blip r:embed="rId4">
            <a:alphaModFix/>
          </a:blip>
          <a:stretch>
            <a:fillRect/>
          </a:stretch>
        </p:blipFill>
        <p:spPr>
          <a:xfrm>
            <a:off x="5108450" y="895976"/>
            <a:ext cx="2999755" cy="388890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74" name="Shape 1074"/>
        <p:cNvGrpSpPr/>
        <p:nvPr/>
      </p:nvGrpSpPr>
      <p:grpSpPr>
        <a:xfrm>
          <a:off x="0" y="0"/>
          <a:ext cx="0" cy="0"/>
          <a:chOff x="0" y="0"/>
          <a:chExt cx="0" cy="0"/>
        </a:xfrm>
      </p:grpSpPr>
      <p:sp>
        <p:nvSpPr>
          <p:cNvPr id="1075" name="Google Shape;1075;p11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6" name="Google Shape;1076;p11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7" name="Google Shape;1077;p11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8" name="Google Shape;1078;p11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9" name="Google Shape;1079;p11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080" name="Google Shape;1080;p11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81" name="Google Shape;1081;p11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82" name="Google Shape;1082;p11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83" name="Google Shape;1083;p11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84" name="Google Shape;1084;p110"/>
          <p:cNvSpPr txBox="1"/>
          <p:nvPr/>
        </p:nvSpPr>
        <p:spPr>
          <a:xfrm>
            <a:off x="484625" y="914400"/>
            <a:ext cx="3866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rgbClr val="743673"/>
                </a:solidFill>
                <a:latin typeface="Montserrat"/>
                <a:ea typeface="Montserrat"/>
                <a:cs typeface="Montserrat"/>
                <a:sym typeface="Montserrat"/>
              </a:rPr>
              <a:t>Tugas asynctask ditentukan oleh 3 tipe generik:</a:t>
            </a:r>
            <a:endParaRPr b="1" sz="1600">
              <a:solidFill>
                <a:srgbClr val="743673"/>
              </a:solidFill>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b="1" lang="en" sz="1000">
                <a:solidFill>
                  <a:srgbClr val="F2AB2F"/>
                </a:solidFill>
                <a:latin typeface="Montserrat"/>
                <a:ea typeface="Montserrat"/>
                <a:cs typeface="Montserrat"/>
                <a:sym typeface="Montserrat"/>
              </a:rPr>
              <a:t>Params</a:t>
            </a:r>
            <a:r>
              <a:rPr lang="en" sz="1000">
                <a:solidFill>
                  <a:srgbClr val="F2AB2F"/>
                </a:solidFill>
                <a:latin typeface="Montserrat"/>
                <a:ea typeface="Montserrat"/>
                <a:cs typeface="Montserrat"/>
                <a:sym typeface="Montserrat"/>
              </a:rPr>
              <a:t>:</a:t>
            </a:r>
            <a:r>
              <a:rPr lang="en" sz="1000">
                <a:latin typeface="Montserrat"/>
                <a:ea typeface="Montserrat"/>
                <a:cs typeface="Montserrat"/>
                <a:sym typeface="Montserrat"/>
              </a:rPr>
              <a:t> Tipe parameter yang digunakan sebagai inputan untuk proses asynchronous.</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b="1" lang="en" sz="1000">
                <a:solidFill>
                  <a:srgbClr val="F2AB2F"/>
                </a:solidFill>
                <a:latin typeface="Montserrat"/>
                <a:ea typeface="Montserrat"/>
                <a:cs typeface="Montserrat"/>
                <a:sym typeface="Montserrat"/>
              </a:rPr>
              <a:t>Progress</a:t>
            </a:r>
            <a:r>
              <a:rPr lang="en" sz="1000">
                <a:solidFill>
                  <a:srgbClr val="F2AB2F"/>
                </a:solidFill>
                <a:latin typeface="Montserrat"/>
                <a:ea typeface="Montserrat"/>
                <a:cs typeface="Montserrat"/>
                <a:sym typeface="Montserrat"/>
              </a:rPr>
              <a:t>:</a:t>
            </a:r>
            <a:r>
              <a:rPr lang="en" sz="1000">
                <a:latin typeface="Montserrat"/>
                <a:ea typeface="Montserrat"/>
                <a:cs typeface="Montserrat"/>
                <a:sym typeface="Montserrat"/>
              </a:rPr>
              <a:t> Tipe satuan unit untuk memberi informasi perkembangan ke Main thread.</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b="1" lang="en" sz="1000">
                <a:solidFill>
                  <a:srgbClr val="F2AB2F"/>
                </a:solidFill>
                <a:latin typeface="Montserrat"/>
                <a:ea typeface="Montserrat"/>
                <a:cs typeface="Montserrat"/>
                <a:sym typeface="Montserrat"/>
              </a:rPr>
              <a:t>Result</a:t>
            </a:r>
            <a:r>
              <a:rPr lang="en" sz="1000">
                <a:solidFill>
                  <a:srgbClr val="F2AB2F"/>
                </a:solidFill>
                <a:latin typeface="Montserrat"/>
                <a:ea typeface="Montserrat"/>
                <a:cs typeface="Montserrat"/>
                <a:sym typeface="Montserrat"/>
              </a:rPr>
              <a:t>:</a:t>
            </a:r>
            <a:r>
              <a:rPr lang="en" sz="1000">
                <a:latin typeface="Montserrat"/>
                <a:ea typeface="Montserrat"/>
                <a:cs typeface="Montserrat"/>
                <a:sym typeface="Montserrat"/>
              </a:rPr>
              <a:t> Tipe hasil dari proses asynchronous yang dijalankan.</a:t>
            </a:r>
            <a:endParaRPr sz="1000">
              <a:latin typeface="Montserrat"/>
              <a:ea typeface="Montserrat"/>
              <a:cs typeface="Montserrat"/>
              <a:sym typeface="Montserrat"/>
            </a:endParaRPr>
          </a:p>
        </p:txBody>
      </p:sp>
      <p:pic>
        <p:nvPicPr>
          <p:cNvPr id="1085" name="Google Shape;1085;p110"/>
          <p:cNvPicPr preferRelativeResize="0"/>
          <p:nvPr/>
        </p:nvPicPr>
        <p:blipFill>
          <a:blip r:embed="rId4">
            <a:alphaModFix/>
          </a:blip>
          <a:stretch>
            <a:fillRect/>
          </a:stretch>
        </p:blipFill>
        <p:spPr>
          <a:xfrm>
            <a:off x="5474200" y="985225"/>
            <a:ext cx="2569053" cy="38153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9" name="Shape 1089"/>
        <p:cNvGrpSpPr/>
        <p:nvPr/>
      </p:nvGrpSpPr>
      <p:grpSpPr>
        <a:xfrm>
          <a:off x="0" y="0"/>
          <a:ext cx="0" cy="0"/>
          <a:chOff x="0" y="0"/>
          <a:chExt cx="0" cy="0"/>
        </a:xfrm>
      </p:grpSpPr>
      <p:sp>
        <p:nvSpPr>
          <p:cNvPr id="1090" name="Google Shape;1090;p11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1" name="Google Shape;1091;p11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2" name="Google Shape;1092;p11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3" name="Google Shape;1093;p11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4" name="Google Shape;1094;p11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095" name="Google Shape;1095;p11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96" name="Google Shape;1096;p11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97" name="Google Shape;1097;p11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98" name="Google Shape;1098;p11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99" name="Google Shape;1099;p111"/>
          <p:cNvPicPr preferRelativeResize="0"/>
          <p:nvPr/>
        </p:nvPicPr>
        <p:blipFill>
          <a:blip r:embed="rId4">
            <a:alphaModFix/>
          </a:blip>
          <a:stretch>
            <a:fillRect/>
          </a:stretch>
        </p:blipFill>
        <p:spPr>
          <a:xfrm>
            <a:off x="4727450" y="1300175"/>
            <a:ext cx="3886200" cy="3083764"/>
          </a:xfrm>
          <a:prstGeom prst="rect">
            <a:avLst/>
          </a:prstGeom>
          <a:noFill/>
          <a:ln>
            <a:noFill/>
          </a:ln>
        </p:spPr>
      </p:pic>
      <p:sp>
        <p:nvSpPr>
          <p:cNvPr id="1100" name="Google Shape;1100;p111"/>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Gimana kodingannya?</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Bisa cek contoh disamping yah </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Kita dapatkan sebuah </a:t>
            </a:r>
            <a:r>
              <a:rPr b="1" lang="en" sz="1000">
                <a:solidFill>
                  <a:schemeClr val="dk1"/>
                </a:solidFill>
                <a:latin typeface="Montserrat"/>
                <a:ea typeface="Montserrat"/>
                <a:cs typeface="Montserrat"/>
                <a:sym typeface="Montserrat"/>
              </a:rPr>
              <a:t>private class </a:t>
            </a:r>
            <a:r>
              <a:rPr b="1" lang="en" sz="1000">
                <a:solidFill>
                  <a:schemeClr val="dk1"/>
                </a:solidFill>
                <a:latin typeface="Courier New"/>
                <a:ea typeface="Courier New"/>
                <a:cs typeface="Courier New"/>
                <a:sym typeface="Courier New"/>
              </a:rPr>
              <a:t>AsyncTask</a:t>
            </a:r>
            <a:r>
              <a:rPr lang="en" sz="1000">
                <a:solidFill>
                  <a:schemeClr val="dk1"/>
                </a:solidFill>
                <a:latin typeface="Courier New"/>
                <a:ea typeface="Courier New"/>
                <a:cs typeface="Courier New"/>
                <a:sym typeface="Courier New"/>
              </a:rPr>
              <a:t> </a:t>
            </a:r>
            <a:r>
              <a:rPr lang="en" sz="1000">
                <a:solidFill>
                  <a:schemeClr val="dk1"/>
                </a:solidFill>
                <a:latin typeface="Montserrat"/>
                <a:ea typeface="Montserrat"/>
                <a:cs typeface="Montserrat"/>
                <a:sym typeface="Montserrat"/>
              </a:rPr>
              <a:t>dengan kode seperti disamping.</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4" name="Shape 1104"/>
        <p:cNvGrpSpPr/>
        <p:nvPr/>
      </p:nvGrpSpPr>
      <p:grpSpPr>
        <a:xfrm>
          <a:off x="0" y="0"/>
          <a:ext cx="0" cy="0"/>
          <a:chOff x="0" y="0"/>
          <a:chExt cx="0" cy="0"/>
        </a:xfrm>
      </p:grpSpPr>
      <p:sp>
        <p:nvSpPr>
          <p:cNvPr id="1105" name="Google Shape;1105;p11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6" name="Google Shape;1106;p11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7" name="Google Shape;1107;p11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8" name="Google Shape;1108;p11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9" name="Google Shape;1109;p11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110" name="Google Shape;1110;p11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11" name="Google Shape;1111;p11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12" name="Google Shape;1112;p11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13" name="Google Shape;1113;p11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14" name="Google Shape;1114;p112"/>
          <p:cNvPicPr preferRelativeResize="0"/>
          <p:nvPr/>
        </p:nvPicPr>
        <p:blipFill>
          <a:blip r:embed="rId4">
            <a:alphaModFix/>
          </a:blip>
          <a:stretch>
            <a:fillRect/>
          </a:stretch>
        </p:blipFill>
        <p:spPr>
          <a:xfrm>
            <a:off x="4727450" y="1300175"/>
            <a:ext cx="3886200" cy="3083764"/>
          </a:xfrm>
          <a:prstGeom prst="rect">
            <a:avLst/>
          </a:prstGeom>
          <a:noFill/>
          <a:ln>
            <a:noFill/>
          </a:ln>
        </p:spPr>
      </p:pic>
      <p:sp>
        <p:nvSpPr>
          <p:cNvPr id="1115" name="Google Shape;1115;p112"/>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Asynctask sendiri dibagi menjadi beberapa method utama. Method tersebut merupakan kerangka kerja yang akan berjalan ketika asynctask bekerja.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Diantaranya yaitu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Courier New"/>
              <a:buChar char="●"/>
            </a:pPr>
            <a:r>
              <a:rPr b="1" lang="en" sz="1000">
                <a:solidFill>
                  <a:schemeClr val="dk1"/>
                </a:solidFill>
                <a:latin typeface="Courier New"/>
                <a:ea typeface="Courier New"/>
                <a:cs typeface="Courier New"/>
                <a:sym typeface="Courier New"/>
              </a:rPr>
              <a:t>onPreExecute()</a:t>
            </a:r>
            <a:endParaRPr b="1" sz="1000">
              <a:solidFill>
                <a:schemeClr val="dk1"/>
              </a:solidFill>
              <a:latin typeface="Courier New"/>
              <a:ea typeface="Courier New"/>
              <a:cs typeface="Courier New"/>
              <a:sym typeface="Courier New"/>
            </a:endParaRPr>
          </a:p>
          <a:p>
            <a:pPr indent="-292100" lvl="0" marL="457200" rtl="0" algn="just">
              <a:lnSpc>
                <a:spcPct val="115000"/>
              </a:lnSpc>
              <a:spcBef>
                <a:spcPts val="1000"/>
              </a:spcBef>
              <a:spcAft>
                <a:spcPts val="0"/>
              </a:spcAft>
              <a:buClr>
                <a:schemeClr val="dk1"/>
              </a:buClr>
              <a:buSzPts val="1000"/>
              <a:buFont typeface="Courier New"/>
              <a:buChar char="●"/>
            </a:pPr>
            <a:r>
              <a:rPr b="1" lang="en" sz="1000">
                <a:solidFill>
                  <a:schemeClr val="dk1"/>
                </a:solidFill>
                <a:latin typeface="Courier New"/>
                <a:ea typeface="Courier New"/>
                <a:cs typeface="Courier New"/>
                <a:sym typeface="Courier New"/>
              </a:rPr>
              <a:t>doInBackground</a:t>
            </a:r>
            <a:endParaRPr b="1" sz="1000">
              <a:solidFill>
                <a:schemeClr val="dk1"/>
              </a:solidFill>
              <a:latin typeface="Courier New"/>
              <a:ea typeface="Courier New"/>
              <a:cs typeface="Courier New"/>
              <a:sym typeface="Courier New"/>
            </a:endParaRPr>
          </a:p>
          <a:p>
            <a:pPr indent="-292100" lvl="0" marL="457200" rtl="0" algn="l">
              <a:lnSpc>
                <a:spcPct val="115000"/>
              </a:lnSpc>
              <a:spcBef>
                <a:spcPts val="1000"/>
              </a:spcBef>
              <a:spcAft>
                <a:spcPts val="0"/>
              </a:spcAft>
              <a:buClr>
                <a:schemeClr val="dk1"/>
              </a:buClr>
              <a:buSzPts val="1000"/>
              <a:buFont typeface="Courier New"/>
              <a:buChar char="●"/>
            </a:pPr>
            <a:r>
              <a:rPr b="1" lang="en" sz="1000">
                <a:solidFill>
                  <a:schemeClr val="dk1"/>
                </a:solidFill>
                <a:latin typeface="Courier New"/>
                <a:ea typeface="Courier New"/>
                <a:cs typeface="Courier New"/>
                <a:sym typeface="Courier New"/>
              </a:rPr>
              <a:t>onProgressUpdate</a:t>
            </a:r>
            <a:endParaRPr b="1" sz="1000">
              <a:solidFill>
                <a:schemeClr val="dk1"/>
              </a:solidFill>
              <a:latin typeface="Courier New"/>
              <a:ea typeface="Courier New"/>
              <a:cs typeface="Courier New"/>
              <a:sym typeface="Courier New"/>
            </a:endParaRPr>
          </a:p>
          <a:p>
            <a:pPr indent="-292100" lvl="0" marL="457200" rtl="0" algn="l">
              <a:lnSpc>
                <a:spcPct val="115000"/>
              </a:lnSpc>
              <a:spcBef>
                <a:spcPts val="1000"/>
              </a:spcBef>
              <a:spcAft>
                <a:spcPts val="0"/>
              </a:spcAft>
              <a:buClr>
                <a:schemeClr val="dk1"/>
              </a:buClr>
              <a:buSzPts val="1000"/>
              <a:buFont typeface="Courier New"/>
              <a:buChar char="●"/>
            </a:pPr>
            <a:r>
              <a:rPr b="1" lang="en" sz="1000">
                <a:solidFill>
                  <a:schemeClr val="dk1"/>
                </a:solidFill>
                <a:latin typeface="Courier New"/>
                <a:ea typeface="Courier New"/>
                <a:cs typeface="Courier New"/>
                <a:sym typeface="Courier New"/>
              </a:rPr>
              <a:t>onPostExecute</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9" name="Shape 1119"/>
        <p:cNvGrpSpPr/>
        <p:nvPr/>
      </p:nvGrpSpPr>
      <p:grpSpPr>
        <a:xfrm>
          <a:off x="0" y="0"/>
          <a:ext cx="0" cy="0"/>
          <a:chOff x="0" y="0"/>
          <a:chExt cx="0" cy="0"/>
        </a:xfrm>
      </p:grpSpPr>
      <p:sp>
        <p:nvSpPr>
          <p:cNvPr id="1120" name="Google Shape;1120;p11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1" name="Google Shape;1121;p11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2" name="Google Shape;1122;p11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3" name="Google Shape;1123;p11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4" name="Google Shape;1124;p11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125" name="Google Shape;1125;p11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26" name="Google Shape;1126;p11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27" name="Google Shape;1127;p11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28" name="Google Shape;1128;p11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29" name="Google Shape;1129;p113"/>
          <p:cNvSpPr txBox="1"/>
          <p:nvPr/>
        </p:nvSpPr>
        <p:spPr>
          <a:xfrm>
            <a:off x="484625" y="2017175"/>
            <a:ext cx="3729900" cy="143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highlight>
                  <a:srgbClr val="FFFFFF"/>
                </a:highlight>
                <a:latin typeface="Montserrat"/>
                <a:ea typeface="Montserrat"/>
                <a:cs typeface="Montserrat"/>
                <a:sym typeface="Montserrat"/>
              </a:rPr>
              <a:t>private class </a:t>
            </a:r>
            <a:br>
              <a:rPr b="1" lang="en" sz="1000">
                <a:solidFill>
                  <a:srgbClr val="000080"/>
                </a:solidFill>
                <a:highlight>
                  <a:srgbClr val="FFFFFF"/>
                </a:highlight>
                <a:latin typeface="Montserrat"/>
                <a:ea typeface="Montserrat"/>
                <a:cs typeface="Montserrat"/>
                <a:sym typeface="Montserrat"/>
              </a:rPr>
            </a:br>
            <a:r>
              <a:rPr b="1" lang="en" sz="1000">
                <a:solidFill>
                  <a:schemeClr val="dk1"/>
                </a:solidFill>
                <a:highlight>
                  <a:srgbClr val="FFFFFF"/>
                </a:highlight>
                <a:latin typeface="Courier New"/>
                <a:ea typeface="Courier New"/>
                <a:cs typeface="Courier New"/>
                <a:sym typeface="Courier New"/>
              </a:rPr>
              <a:t>DownloadFilesTask:AsyncTask&lt;URL, Int, Long&gt;( )</a:t>
            </a:r>
            <a:endParaRPr b="1" sz="1000">
              <a:solidFill>
                <a:schemeClr val="dk1"/>
              </a:solidFill>
              <a:highlight>
                <a:srgbClr val="FFFFFF"/>
              </a:highlight>
              <a:latin typeface="Courier New"/>
              <a:ea typeface="Courier New"/>
              <a:cs typeface="Courier New"/>
              <a:sym typeface="Courier New"/>
            </a:endParaRPr>
          </a:p>
          <a:p>
            <a:pPr indent="0" lvl="0" marL="0" rtl="0" algn="just">
              <a:lnSpc>
                <a:spcPct val="115000"/>
              </a:lnSpc>
              <a:spcBef>
                <a:spcPts val="1000"/>
              </a:spcBef>
              <a:spcAft>
                <a:spcPts val="1000"/>
              </a:spcAft>
              <a:buClr>
                <a:schemeClr val="dk1"/>
              </a:buClr>
              <a:buSzPts val="1100"/>
              <a:buFont typeface="Arial"/>
              <a:buNone/>
            </a:pPr>
            <a:r>
              <a:rPr lang="en" sz="1000">
                <a:latin typeface="Montserrat"/>
                <a:ea typeface="Montserrat"/>
                <a:cs typeface="Montserrat"/>
                <a:sym typeface="Montserrat"/>
              </a:rPr>
              <a:t>Tiga buah argumen di atas </a:t>
            </a:r>
            <a:r>
              <a:rPr lang="en" sz="1000">
                <a:solidFill>
                  <a:schemeClr val="dk1"/>
                </a:solidFill>
                <a:latin typeface="Montserrat"/>
                <a:ea typeface="Montserrat"/>
                <a:cs typeface="Montserrat"/>
                <a:sym typeface="Montserrat"/>
              </a:rPr>
              <a:t>(URL, Int, Long)  </a:t>
            </a:r>
            <a:r>
              <a:rPr lang="en" sz="1000">
                <a:latin typeface="Montserrat"/>
                <a:ea typeface="Montserrat"/>
                <a:cs typeface="Montserrat"/>
                <a:sym typeface="Montserrat"/>
              </a:rPr>
              <a:t>menunjukkan tipe data apa saja yang digunakan dalam asynctask. </a:t>
            </a:r>
            <a:endParaRPr sz="1000">
              <a:latin typeface="Montserrat"/>
              <a:ea typeface="Montserrat"/>
              <a:cs typeface="Montserrat"/>
              <a:sym typeface="Montserrat"/>
            </a:endParaRPr>
          </a:p>
        </p:txBody>
      </p:sp>
      <p:pic>
        <p:nvPicPr>
          <p:cNvPr id="1130" name="Google Shape;1130;p113"/>
          <p:cNvPicPr preferRelativeResize="0"/>
          <p:nvPr/>
        </p:nvPicPr>
        <p:blipFill>
          <a:blip r:embed="rId4">
            <a:alphaModFix/>
          </a:blip>
          <a:stretch>
            <a:fillRect/>
          </a:stretch>
        </p:blipFill>
        <p:spPr>
          <a:xfrm>
            <a:off x="4727450" y="1300175"/>
            <a:ext cx="4039424" cy="3205350"/>
          </a:xfrm>
          <a:prstGeom prst="rect">
            <a:avLst/>
          </a:prstGeom>
          <a:noFill/>
          <a:ln>
            <a:noFill/>
          </a:ln>
        </p:spPr>
      </p:pic>
      <p:sp>
        <p:nvSpPr>
          <p:cNvPr id="1131" name="Google Shape;1131;p113"/>
          <p:cNvSpPr/>
          <p:nvPr/>
        </p:nvSpPr>
        <p:spPr>
          <a:xfrm>
            <a:off x="4768700" y="1633500"/>
            <a:ext cx="3623100" cy="158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2" name="Google Shape;1132;p113"/>
          <p:cNvCxnSpPr>
            <a:stCxn id="1131" idx="1"/>
            <a:endCxn id="1129" idx="0"/>
          </p:cNvCxnSpPr>
          <p:nvPr/>
        </p:nvCxnSpPr>
        <p:spPr>
          <a:xfrm flipH="1">
            <a:off x="2349500" y="1712850"/>
            <a:ext cx="2419200" cy="304200"/>
          </a:xfrm>
          <a:prstGeom prst="bentConnector2">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36" name="Shape 1136"/>
        <p:cNvGrpSpPr/>
        <p:nvPr/>
      </p:nvGrpSpPr>
      <p:grpSpPr>
        <a:xfrm>
          <a:off x="0" y="0"/>
          <a:ext cx="0" cy="0"/>
          <a:chOff x="0" y="0"/>
          <a:chExt cx="0" cy="0"/>
        </a:xfrm>
      </p:grpSpPr>
      <p:sp>
        <p:nvSpPr>
          <p:cNvPr id="1137" name="Google Shape;1137;p11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8" name="Google Shape;1138;p11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9" name="Google Shape;1139;p11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40" name="Google Shape;1140;p11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41" name="Google Shape;1141;p11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142" name="Google Shape;1142;p11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43" name="Google Shape;1143;p11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44" name="Google Shape;1144;p11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45" name="Google Shape;1145;p11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46" name="Google Shape;1146;p114"/>
          <p:cNvSpPr txBox="1"/>
          <p:nvPr/>
        </p:nvSpPr>
        <p:spPr>
          <a:xfrm>
            <a:off x="484625" y="914400"/>
            <a:ext cx="39009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onPreExecute()</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Method ini dipanggil pada Main thread sebelum proses asynchronous dijalankan.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Langkah ini biasanya digunakan untuk mengatur tugas, misalnya dengan menampilkan progress bar di user interface.</a:t>
            </a:r>
            <a:endParaRPr sz="1000">
              <a:latin typeface="Montserrat"/>
              <a:ea typeface="Montserrat"/>
              <a:cs typeface="Montserrat"/>
              <a:sym typeface="Montserrat"/>
            </a:endParaRPr>
          </a:p>
        </p:txBody>
      </p:sp>
      <p:pic>
        <p:nvPicPr>
          <p:cNvPr id="1147" name="Google Shape;1147;p114"/>
          <p:cNvPicPr preferRelativeResize="0"/>
          <p:nvPr/>
        </p:nvPicPr>
        <p:blipFill>
          <a:blip r:embed="rId4">
            <a:alphaModFix/>
          </a:blip>
          <a:stretch>
            <a:fillRect/>
          </a:stretch>
        </p:blipFill>
        <p:spPr>
          <a:xfrm>
            <a:off x="4727450" y="1300175"/>
            <a:ext cx="4039424" cy="3205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51" name="Shape 1151"/>
        <p:cNvGrpSpPr/>
        <p:nvPr/>
      </p:nvGrpSpPr>
      <p:grpSpPr>
        <a:xfrm>
          <a:off x="0" y="0"/>
          <a:ext cx="0" cy="0"/>
          <a:chOff x="0" y="0"/>
          <a:chExt cx="0" cy="0"/>
        </a:xfrm>
      </p:grpSpPr>
      <p:sp>
        <p:nvSpPr>
          <p:cNvPr id="1152" name="Google Shape;1152;p11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3" name="Google Shape;1153;p11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4" name="Google Shape;1154;p11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5" name="Google Shape;1155;p11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6" name="Google Shape;1156;p11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 </a:t>
            </a:r>
            <a:endParaRPr b="1"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100"/>
              <a:buFont typeface="Montserrat"/>
              <a:buNone/>
            </a:pPr>
            <a:r>
              <a:t/>
            </a:r>
            <a:endParaRPr b="1" sz="1100">
              <a:solidFill>
                <a:srgbClr val="FFFFFF"/>
              </a:solidFill>
              <a:latin typeface="Montserrat"/>
              <a:ea typeface="Montserrat"/>
              <a:cs typeface="Montserrat"/>
              <a:sym typeface="Montserrat"/>
            </a:endParaRPr>
          </a:p>
        </p:txBody>
      </p:sp>
      <p:sp>
        <p:nvSpPr>
          <p:cNvPr id="1157" name="Google Shape;1157;p11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58" name="Google Shape;1158;p11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59" name="Google Shape;1159;p11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60" name="Google Shape;1160;p11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61" name="Google Shape;1161;p115"/>
          <p:cNvSpPr txBox="1"/>
          <p:nvPr/>
        </p:nvSpPr>
        <p:spPr>
          <a:xfrm>
            <a:off x="509675" y="2056750"/>
            <a:ext cx="3770400" cy="19980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doInBackground</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Method ini dipanggil pada background thread setelah </a:t>
            </a:r>
            <a:r>
              <a:rPr b="1" lang="en" sz="1000">
                <a:latin typeface="Courier New"/>
                <a:ea typeface="Courier New"/>
                <a:cs typeface="Courier New"/>
                <a:sym typeface="Courier New"/>
              </a:rPr>
              <a:t>onPreExecute()</a:t>
            </a:r>
            <a:r>
              <a:rPr lang="en" sz="1000">
                <a:latin typeface="Montserrat"/>
                <a:ea typeface="Montserrat"/>
                <a:cs typeface="Montserrat"/>
                <a:sym typeface="Montserrat"/>
              </a:rPr>
              <a:t> selesai dijalankan.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Langkah ini digunakan untuk melakukan perhitungan background yang bisa memakan waktu lama.</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Parameter asynchronous diteruskan ke langkah ini. Hasil perhitungan harus dikembalikan oleh langkah ini dan akan diteruskan kembali ke langkah terakhir.</a:t>
            </a:r>
            <a:endParaRPr sz="1000">
              <a:latin typeface="Montserrat"/>
              <a:ea typeface="Montserrat"/>
              <a:cs typeface="Montserrat"/>
              <a:sym typeface="Montserrat"/>
            </a:endParaRPr>
          </a:p>
        </p:txBody>
      </p:sp>
      <p:pic>
        <p:nvPicPr>
          <p:cNvPr id="1162" name="Google Shape;1162;p115"/>
          <p:cNvPicPr preferRelativeResize="0"/>
          <p:nvPr/>
        </p:nvPicPr>
        <p:blipFill>
          <a:blip r:embed="rId4">
            <a:alphaModFix/>
          </a:blip>
          <a:stretch>
            <a:fillRect/>
          </a:stretch>
        </p:blipFill>
        <p:spPr>
          <a:xfrm>
            <a:off x="4727450" y="1300175"/>
            <a:ext cx="4039424" cy="3205350"/>
          </a:xfrm>
          <a:prstGeom prst="rect">
            <a:avLst/>
          </a:prstGeom>
          <a:noFill/>
          <a:ln>
            <a:noFill/>
          </a:ln>
        </p:spPr>
      </p:pic>
      <p:sp>
        <p:nvSpPr>
          <p:cNvPr id="1163" name="Google Shape;1163;p115"/>
          <p:cNvSpPr/>
          <p:nvPr/>
        </p:nvSpPr>
        <p:spPr>
          <a:xfrm>
            <a:off x="4951525" y="1763700"/>
            <a:ext cx="3140700" cy="158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4" name="Google Shape;1164;p115"/>
          <p:cNvCxnSpPr>
            <a:stCxn id="1163" idx="1"/>
            <a:endCxn id="1161" idx="0"/>
          </p:cNvCxnSpPr>
          <p:nvPr/>
        </p:nvCxnSpPr>
        <p:spPr>
          <a:xfrm flipH="1">
            <a:off x="2394925" y="1843050"/>
            <a:ext cx="2556600" cy="213600"/>
          </a:xfrm>
          <a:prstGeom prst="bentConnector2">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68" name="Shape 1168"/>
        <p:cNvGrpSpPr/>
        <p:nvPr/>
      </p:nvGrpSpPr>
      <p:grpSpPr>
        <a:xfrm>
          <a:off x="0" y="0"/>
          <a:ext cx="0" cy="0"/>
          <a:chOff x="0" y="0"/>
          <a:chExt cx="0" cy="0"/>
        </a:xfrm>
      </p:grpSpPr>
      <p:sp>
        <p:nvSpPr>
          <p:cNvPr id="1169" name="Google Shape;1169;p11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0" name="Google Shape;1170;p11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1" name="Google Shape;1171;p1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2" name="Google Shape;1172;p1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3" name="Google Shape;1173;p11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sz="1100">
              <a:solidFill>
                <a:srgbClr val="FFFFFF"/>
              </a:solidFill>
              <a:latin typeface="Montserrat"/>
              <a:ea typeface="Montserrat"/>
              <a:cs typeface="Montserrat"/>
              <a:sym typeface="Montserrat"/>
            </a:endParaRPr>
          </a:p>
        </p:txBody>
      </p:sp>
      <p:sp>
        <p:nvSpPr>
          <p:cNvPr id="1174" name="Google Shape;1174;p11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5" name="Google Shape;1175;p11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76" name="Google Shape;1176;p11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77" name="Google Shape;1177;p11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8" name="Google Shape;1178;p116"/>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Langkah </a:t>
            </a:r>
            <a:r>
              <a:rPr b="1" lang="en" sz="1000">
                <a:solidFill>
                  <a:schemeClr val="dk1"/>
                </a:solidFill>
                <a:latin typeface="Montserrat"/>
                <a:ea typeface="Montserrat"/>
                <a:cs typeface="Montserrat"/>
                <a:sym typeface="Montserrat"/>
              </a:rPr>
              <a:t>doInBackground </a:t>
            </a:r>
            <a:r>
              <a:rPr lang="en" sz="1000">
                <a:latin typeface="Montserrat"/>
                <a:ea typeface="Montserrat"/>
                <a:cs typeface="Montserrat"/>
                <a:sym typeface="Montserrat"/>
              </a:rPr>
              <a:t>ini juga dapat menggunakan </a:t>
            </a:r>
            <a:r>
              <a:rPr b="1" lang="en" sz="1000">
                <a:latin typeface="Courier New"/>
                <a:ea typeface="Courier New"/>
                <a:cs typeface="Courier New"/>
                <a:sym typeface="Courier New"/>
              </a:rPr>
              <a:t>publishProgress()</a:t>
            </a:r>
            <a:r>
              <a:rPr lang="en" sz="1000">
                <a:latin typeface="Montserrat"/>
                <a:ea typeface="Montserrat"/>
                <a:cs typeface="Montserrat"/>
                <a:sym typeface="Montserrat"/>
              </a:rPr>
              <a:t> untuk menerbitkan satu atau lebih unit progress.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Value yang tadinya ada di thread lain, akan dipublish pada Main thread untuk bisa ditampilkan di aplikasi di langkah onProgressUpdate (step berikutnya). </a:t>
            </a:r>
            <a:endParaRPr sz="1000">
              <a:latin typeface="Montserrat"/>
              <a:ea typeface="Montserrat"/>
              <a:cs typeface="Montserrat"/>
              <a:sym typeface="Montserrat"/>
            </a:endParaRPr>
          </a:p>
        </p:txBody>
      </p:sp>
      <p:pic>
        <p:nvPicPr>
          <p:cNvPr id="1179" name="Google Shape;1179;p116"/>
          <p:cNvPicPr preferRelativeResize="0"/>
          <p:nvPr/>
        </p:nvPicPr>
        <p:blipFill>
          <a:blip r:embed="rId4">
            <a:alphaModFix/>
          </a:blip>
          <a:stretch>
            <a:fillRect/>
          </a:stretch>
        </p:blipFill>
        <p:spPr>
          <a:xfrm>
            <a:off x="4727450" y="1300175"/>
            <a:ext cx="4039424" cy="3205350"/>
          </a:xfrm>
          <a:prstGeom prst="rect">
            <a:avLst/>
          </a:prstGeom>
          <a:noFill/>
          <a:ln>
            <a:noFill/>
          </a:ln>
        </p:spPr>
      </p:pic>
      <p:sp>
        <p:nvSpPr>
          <p:cNvPr id="1180" name="Google Shape;1180;p116"/>
          <p:cNvSpPr/>
          <p:nvPr/>
        </p:nvSpPr>
        <p:spPr>
          <a:xfrm>
            <a:off x="4768725" y="1763700"/>
            <a:ext cx="3623100" cy="158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84" name="Shape 1184"/>
        <p:cNvGrpSpPr/>
        <p:nvPr/>
      </p:nvGrpSpPr>
      <p:grpSpPr>
        <a:xfrm>
          <a:off x="0" y="0"/>
          <a:ext cx="0" cy="0"/>
          <a:chOff x="0" y="0"/>
          <a:chExt cx="0" cy="0"/>
        </a:xfrm>
      </p:grpSpPr>
      <p:sp>
        <p:nvSpPr>
          <p:cNvPr id="1185" name="Google Shape;1185;p11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6" name="Google Shape;1186;p11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7" name="Google Shape;1187;p11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8" name="Google Shape;1188;p11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9" name="Google Shape;1189;p11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sz="1100">
              <a:solidFill>
                <a:srgbClr val="FFFFFF"/>
              </a:solidFill>
              <a:latin typeface="Montserrat"/>
              <a:ea typeface="Montserrat"/>
              <a:cs typeface="Montserrat"/>
              <a:sym typeface="Montserrat"/>
            </a:endParaRPr>
          </a:p>
        </p:txBody>
      </p:sp>
      <p:sp>
        <p:nvSpPr>
          <p:cNvPr id="1190" name="Google Shape;1190;p11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91" name="Google Shape;1191;p11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92" name="Google Shape;1192;p11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93" name="Google Shape;1193;p11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94" name="Google Shape;1194;p11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Jika kita perhatikan pada kasus sebelumnya, method </a:t>
            </a:r>
            <a:r>
              <a:rPr b="1" lang="en" sz="1000">
                <a:latin typeface="Courier New"/>
                <a:ea typeface="Courier New"/>
                <a:cs typeface="Courier New"/>
                <a:sym typeface="Courier New"/>
              </a:rPr>
              <a:t>doInBackground()</a:t>
            </a:r>
            <a:r>
              <a:rPr lang="en" sz="1000">
                <a:latin typeface="Montserrat"/>
                <a:ea typeface="Montserrat"/>
                <a:cs typeface="Montserrat"/>
                <a:sym typeface="Montserrat"/>
              </a:rPr>
              <a:t> digunakan untuk melakukan pengunduhan berkas dari network melalui method </a:t>
            </a:r>
            <a:r>
              <a:rPr b="1" lang="en" sz="1000">
                <a:latin typeface="Courier New"/>
                <a:ea typeface="Courier New"/>
                <a:cs typeface="Courier New"/>
                <a:sym typeface="Courier New"/>
              </a:rPr>
              <a:t>downloadFile() </a:t>
            </a:r>
            <a:endParaRPr b="1" sz="1000">
              <a:latin typeface="Courier New"/>
              <a:ea typeface="Courier New"/>
              <a:cs typeface="Courier New"/>
              <a:sym typeface="Courier New"/>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Hasilnya akan dikirim melalui method </a:t>
            </a:r>
            <a:r>
              <a:rPr b="1" lang="en" sz="1000">
                <a:latin typeface="Courier New"/>
                <a:ea typeface="Courier New"/>
                <a:cs typeface="Courier New"/>
                <a:sym typeface="Courier New"/>
              </a:rPr>
              <a:t>publishProgress()</a:t>
            </a:r>
            <a:r>
              <a:rPr lang="en" sz="1000">
                <a:latin typeface="Montserrat"/>
                <a:ea typeface="Montserrat"/>
                <a:cs typeface="Montserrat"/>
                <a:sym typeface="Montserrat"/>
              </a:rPr>
              <a:t>.</a:t>
            </a:r>
            <a:endParaRPr sz="1000">
              <a:latin typeface="Montserrat"/>
              <a:ea typeface="Montserrat"/>
              <a:cs typeface="Montserrat"/>
              <a:sym typeface="Montserrat"/>
            </a:endParaRPr>
          </a:p>
        </p:txBody>
      </p:sp>
      <p:pic>
        <p:nvPicPr>
          <p:cNvPr id="1195" name="Google Shape;1195;p117"/>
          <p:cNvPicPr preferRelativeResize="0"/>
          <p:nvPr/>
        </p:nvPicPr>
        <p:blipFill>
          <a:blip r:embed="rId4">
            <a:alphaModFix/>
          </a:blip>
          <a:stretch>
            <a:fillRect/>
          </a:stretch>
        </p:blipFill>
        <p:spPr>
          <a:xfrm>
            <a:off x="4727450" y="1300175"/>
            <a:ext cx="4039424" cy="3205350"/>
          </a:xfrm>
          <a:prstGeom prst="rect">
            <a:avLst/>
          </a:prstGeom>
          <a:noFill/>
          <a:ln>
            <a:noFill/>
          </a:ln>
        </p:spPr>
      </p:pic>
      <p:sp>
        <p:nvSpPr>
          <p:cNvPr id="1196" name="Google Shape;1196;p117"/>
          <p:cNvSpPr/>
          <p:nvPr/>
        </p:nvSpPr>
        <p:spPr>
          <a:xfrm>
            <a:off x="4768725" y="1763700"/>
            <a:ext cx="3623100" cy="1587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0" name="Shape 1200"/>
        <p:cNvGrpSpPr/>
        <p:nvPr/>
      </p:nvGrpSpPr>
      <p:grpSpPr>
        <a:xfrm>
          <a:off x="0" y="0"/>
          <a:ext cx="0" cy="0"/>
          <a:chOff x="0" y="0"/>
          <a:chExt cx="0" cy="0"/>
        </a:xfrm>
      </p:grpSpPr>
      <p:sp>
        <p:nvSpPr>
          <p:cNvPr id="1201" name="Google Shape;1201;p11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2" name="Google Shape;1202;p11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3" name="Google Shape;1203;p11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4" name="Google Shape;1204;p11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5" name="Google Shape;1205;p11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i="0" sz="1100" u="none" cap="none" strike="noStrike">
              <a:solidFill>
                <a:srgbClr val="FFFFFF"/>
              </a:solidFill>
              <a:latin typeface="Montserrat"/>
              <a:ea typeface="Montserrat"/>
              <a:cs typeface="Montserrat"/>
              <a:sym typeface="Montserrat"/>
            </a:endParaRPr>
          </a:p>
        </p:txBody>
      </p:sp>
      <p:sp>
        <p:nvSpPr>
          <p:cNvPr id="1206" name="Google Shape;1206;p11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07" name="Google Shape;1207;p11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08" name="Google Shape;1208;p11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09" name="Google Shape;1209;p11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10" name="Google Shape;1210;p118"/>
          <p:cNvSpPr txBox="1"/>
          <p:nvPr/>
        </p:nvSpPr>
        <p:spPr>
          <a:xfrm>
            <a:off x="484625" y="1676400"/>
            <a:ext cx="3565500" cy="23520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onProgressUpdate</a:t>
            </a:r>
            <a:endParaRPr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Method ini dipanggil pada Main thread setelah method </a:t>
            </a:r>
            <a:r>
              <a:rPr b="1" lang="en" sz="1000">
                <a:latin typeface="Courier New"/>
                <a:ea typeface="Courier New"/>
                <a:cs typeface="Courier New"/>
                <a:sym typeface="Courier New"/>
              </a:rPr>
              <a:t>doInBackground() </a:t>
            </a:r>
            <a:r>
              <a:rPr lang="en" sz="1000">
                <a:latin typeface="Montserrat"/>
                <a:ea typeface="Montserrat"/>
                <a:cs typeface="Montserrat"/>
                <a:sym typeface="Montserrat"/>
              </a:rPr>
              <a:t>dijalankan.</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Waktu pelaksanaan t</a:t>
            </a:r>
            <a:r>
              <a:rPr lang="en" sz="1000">
                <a:latin typeface="Montserrat"/>
                <a:ea typeface="Montserrat"/>
                <a:cs typeface="Montserrat"/>
                <a:sym typeface="Montserrat"/>
              </a:rPr>
              <a:t>i</a:t>
            </a:r>
            <a:r>
              <a:rPr lang="en" sz="1000">
                <a:latin typeface="Montserrat"/>
                <a:ea typeface="Montserrat"/>
                <a:cs typeface="Montserrat"/>
                <a:sym typeface="Montserrat"/>
              </a:rPr>
              <a:t>dak ditentukan. Method ini digunakan untuk menampilkan segala bentuk kemajuan dalam user interface saat penghitungan background masih dijalankan.</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Misalnya, ini dapat digunakan untuk menampilkan pembaruan dari persentase dari tampilan progress bar atau menampilkan log.</a:t>
            </a:r>
            <a:endParaRPr b="1" sz="1000">
              <a:latin typeface="Montserrat"/>
              <a:ea typeface="Montserrat"/>
              <a:cs typeface="Montserrat"/>
              <a:sym typeface="Montserrat"/>
            </a:endParaRPr>
          </a:p>
        </p:txBody>
      </p:sp>
      <p:pic>
        <p:nvPicPr>
          <p:cNvPr id="1211" name="Google Shape;1211;p118"/>
          <p:cNvPicPr preferRelativeResize="0"/>
          <p:nvPr/>
        </p:nvPicPr>
        <p:blipFill>
          <a:blip r:embed="rId4">
            <a:alphaModFix/>
          </a:blip>
          <a:stretch>
            <a:fillRect/>
          </a:stretch>
        </p:blipFill>
        <p:spPr>
          <a:xfrm>
            <a:off x="4727450" y="1300175"/>
            <a:ext cx="4039424" cy="3205350"/>
          </a:xfrm>
          <a:prstGeom prst="rect">
            <a:avLst/>
          </a:prstGeom>
          <a:noFill/>
          <a:ln>
            <a:noFill/>
          </a:ln>
        </p:spPr>
      </p:pic>
      <p:sp>
        <p:nvSpPr>
          <p:cNvPr id="1212" name="Google Shape;1212;p118"/>
          <p:cNvSpPr/>
          <p:nvPr/>
        </p:nvSpPr>
        <p:spPr>
          <a:xfrm>
            <a:off x="4974225" y="3314975"/>
            <a:ext cx="3417600" cy="2931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3" name="Google Shape;1213;p118"/>
          <p:cNvCxnSpPr>
            <a:stCxn id="1212" idx="1"/>
            <a:endCxn id="1210" idx="3"/>
          </p:cNvCxnSpPr>
          <p:nvPr/>
        </p:nvCxnSpPr>
        <p:spPr>
          <a:xfrm rot="10800000">
            <a:off x="4050225" y="2852525"/>
            <a:ext cx="924000" cy="609000"/>
          </a:xfrm>
          <a:prstGeom prst="bentConnector3">
            <a:avLst>
              <a:gd fmla="val 50005" name="adj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60" name="Shape 360"/>
        <p:cNvGrpSpPr/>
        <p:nvPr/>
      </p:nvGrpSpPr>
      <p:grpSpPr>
        <a:xfrm>
          <a:off x="0" y="0"/>
          <a:ext cx="0" cy="0"/>
          <a:chOff x="0" y="0"/>
          <a:chExt cx="0" cy="0"/>
        </a:xfrm>
      </p:grpSpPr>
      <p:sp>
        <p:nvSpPr>
          <p:cNvPr id="361" name="Google Shape;361;p6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2" name="Google Shape;362;p6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3" name="Google Shape;363;p6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4" name="Google Shape;364;p6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5" name="Google Shape;365;p6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Pengenalan</a:t>
            </a:r>
            <a:r>
              <a:rPr b="1" lang="en" sz="1100">
                <a:solidFill>
                  <a:srgbClr val="FFFFFF"/>
                </a:solidFill>
                <a:latin typeface="Montserrat"/>
                <a:ea typeface="Montserrat"/>
                <a:cs typeface="Montserrat"/>
                <a:sym typeface="Montserrat"/>
              </a:rPr>
              <a:t> Background Process</a:t>
            </a:r>
            <a:endParaRPr b="1" i="0" sz="1100" u="none" cap="none" strike="noStrike">
              <a:solidFill>
                <a:srgbClr val="FFFFFF"/>
              </a:solidFill>
              <a:latin typeface="Montserrat"/>
              <a:ea typeface="Montserrat"/>
              <a:cs typeface="Montserrat"/>
              <a:sym typeface="Montserrat"/>
            </a:endParaRPr>
          </a:p>
        </p:txBody>
      </p:sp>
      <p:sp>
        <p:nvSpPr>
          <p:cNvPr id="366" name="Google Shape;366;p6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67" name="Google Shape;367;p6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68" name="Google Shape;368;p6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69" name="Google Shape;369;p6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70" name="Google Shape;370;p65"/>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sz="1800">
                <a:solidFill>
                  <a:schemeClr val="accent6"/>
                </a:solidFill>
                <a:latin typeface="Montserrat"/>
                <a:ea typeface="Montserrat"/>
                <a:cs typeface="Montserrat"/>
                <a:sym typeface="Montserrat"/>
              </a:rPr>
              <a:t>Apa sih Background Process itu?</a:t>
            </a:r>
            <a:endParaRPr sz="1000">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Background process pada Android adalah membuat task pada background </a:t>
            </a:r>
            <a:r>
              <a:rPr lang="en" sz="1000" u="sng">
                <a:solidFill>
                  <a:schemeClr val="hlink"/>
                </a:solidFill>
                <a:latin typeface="Montserrat"/>
                <a:ea typeface="Montserrat"/>
                <a:cs typeface="Montserrat"/>
                <a:sym typeface="Montserrat"/>
                <a:hlinkClick action="ppaction://hlinksldjump" r:id="rId4"/>
              </a:rPr>
              <a:t>Main Thread</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Kenapa harus di-Background? Karena menambahkan thread langsung pada Main thread bisa menyebabkan not responding.</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Tapi, Main Thread itu maksudnya apa sih?</a:t>
            </a:r>
            <a:endParaRPr sz="1000">
              <a:solidFill>
                <a:schemeClr val="dk1"/>
              </a:solidFill>
              <a:latin typeface="Montserrat"/>
              <a:ea typeface="Montserrat"/>
              <a:cs typeface="Montserrat"/>
              <a:sym typeface="Montserrat"/>
            </a:endParaRPr>
          </a:p>
        </p:txBody>
      </p:sp>
      <p:pic>
        <p:nvPicPr>
          <p:cNvPr id="371" name="Google Shape;371;p65"/>
          <p:cNvPicPr preferRelativeResize="0"/>
          <p:nvPr/>
        </p:nvPicPr>
        <p:blipFill>
          <a:blip r:embed="rId5">
            <a:alphaModFix amt="0"/>
          </a:blip>
          <a:stretch>
            <a:fillRect/>
          </a:stretch>
        </p:blipFill>
        <p:spPr>
          <a:xfrm>
            <a:off x="4849175" y="1542124"/>
            <a:ext cx="3764474" cy="2258700"/>
          </a:xfrm>
          <a:prstGeom prst="rect">
            <a:avLst/>
          </a:prstGeom>
          <a:noFill/>
          <a:ln>
            <a:noFill/>
          </a:ln>
        </p:spPr>
      </p:pic>
      <p:pic>
        <p:nvPicPr>
          <p:cNvPr id="372" name="Google Shape;372;p65"/>
          <p:cNvPicPr preferRelativeResize="0"/>
          <p:nvPr/>
        </p:nvPicPr>
        <p:blipFill>
          <a:blip r:embed="rId6">
            <a:alphaModFix/>
          </a:blip>
          <a:stretch>
            <a:fillRect/>
          </a:stretch>
        </p:blipFill>
        <p:spPr>
          <a:xfrm>
            <a:off x="5434750" y="914400"/>
            <a:ext cx="2717313" cy="38861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7" name="Shape 1217"/>
        <p:cNvGrpSpPr/>
        <p:nvPr/>
      </p:nvGrpSpPr>
      <p:grpSpPr>
        <a:xfrm>
          <a:off x="0" y="0"/>
          <a:ext cx="0" cy="0"/>
          <a:chOff x="0" y="0"/>
          <a:chExt cx="0" cy="0"/>
        </a:xfrm>
      </p:grpSpPr>
      <p:sp>
        <p:nvSpPr>
          <p:cNvPr id="1218" name="Google Shape;1218;p11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9" name="Google Shape;1219;p11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0" name="Google Shape;1220;p11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1" name="Google Shape;1221;p11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2" name="Google Shape;1222;p11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i="0" sz="1100" u="none" cap="none" strike="noStrike">
              <a:solidFill>
                <a:srgbClr val="FFFFFF"/>
              </a:solidFill>
              <a:latin typeface="Montserrat"/>
              <a:ea typeface="Montserrat"/>
              <a:cs typeface="Montserrat"/>
              <a:sym typeface="Montserrat"/>
            </a:endParaRPr>
          </a:p>
        </p:txBody>
      </p:sp>
      <p:sp>
        <p:nvSpPr>
          <p:cNvPr id="1223" name="Google Shape;1223;p11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24" name="Google Shape;1224;p11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25" name="Google Shape;1225;p11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26" name="Google Shape;1226;p11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27" name="Google Shape;1227;p119"/>
          <p:cNvSpPr txBox="1"/>
          <p:nvPr/>
        </p:nvSpPr>
        <p:spPr>
          <a:xfrm>
            <a:off x="484625" y="914400"/>
            <a:ext cx="36588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onPostExecute</a:t>
            </a:r>
            <a:endParaRPr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Method ini dipanggil pada Main thread setelah perhitungan background selesai.</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Hasil perhitungan background diteruskan ke langkah ini sebagai parameter. Kemudian prosesnya akan dikembalikan lagi ke Main thread.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Di sinilah proses penampilan atau proses lain yang menunjukkan bahwa </a:t>
            </a:r>
            <a:r>
              <a:rPr b="1" lang="en" sz="1000">
                <a:latin typeface="Montserrat"/>
                <a:ea typeface="Montserrat"/>
                <a:cs typeface="Montserrat"/>
                <a:sym typeface="Montserrat"/>
              </a:rPr>
              <a:t>asynctask telah selesai dijalankan</a:t>
            </a:r>
            <a:r>
              <a:rPr lang="en" sz="1000">
                <a:latin typeface="Montserrat"/>
                <a:ea typeface="Montserrat"/>
                <a:cs typeface="Montserrat"/>
                <a:sym typeface="Montserrat"/>
              </a:rPr>
              <a:t>. Misalnya menampilkan berkas yang berhasil kita unduh.</a:t>
            </a:r>
            <a:endParaRPr b="1" sz="1000">
              <a:latin typeface="Montserrat"/>
              <a:ea typeface="Montserrat"/>
              <a:cs typeface="Montserrat"/>
              <a:sym typeface="Montserrat"/>
            </a:endParaRPr>
          </a:p>
        </p:txBody>
      </p:sp>
      <p:pic>
        <p:nvPicPr>
          <p:cNvPr id="1228" name="Google Shape;1228;p119"/>
          <p:cNvPicPr preferRelativeResize="0"/>
          <p:nvPr/>
        </p:nvPicPr>
        <p:blipFill>
          <a:blip r:embed="rId4">
            <a:alphaModFix/>
          </a:blip>
          <a:stretch>
            <a:fillRect/>
          </a:stretch>
        </p:blipFill>
        <p:spPr>
          <a:xfrm>
            <a:off x="4727450" y="1300175"/>
            <a:ext cx="4039424" cy="3205350"/>
          </a:xfrm>
          <a:prstGeom prst="rect">
            <a:avLst/>
          </a:prstGeom>
          <a:noFill/>
          <a:ln>
            <a:noFill/>
          </a:ln>
        </p:spPr>
      </p:pic>
      <p:sp>
        <p:nvSpPr>
          <p:cNvPr id="1229" name="Google Shape;1229;p119"/>
          <p:cNvSpPr/>
          <p:nvPr/>
        </p:nvSpPr>
        <p:spPr>
          <a:xfrm>
            <a:off x="4946925" y="3697175"/>
            <a:ext cx="3417600" cy="414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0" name="Google Shape;1230;p119"/>
          <p:cNvCxnSpPr>
            <a:stCxn id="1229" idx="1"/>
            <a:endCxn id="1227" idx="3"/>
          </p:cNvCxnSpPr>
          <p:nvPr/>
        </p:nvCxnSpPr>
        <p:spPr>
          <a:xfrm rot="10800000">
            <a:off x="4143525" y="2857625"/>
            <a:ext cx="803400" cy="1046700"/>
          </a:xfrm>
          <a:prstGeom prst="bentConnector3">
            <a:avLst>
              <a:gd fmla="val 50006" name="adj1"/>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4" name="Shape 1234"/>
        <p:cNvGrpSpPr/>
        <p:nvPr/>
      </p:nvGrpSpPr>
      <p:grpSpPr>
        <a:xfrm>
          <a:off x="0" y="0"/>
          <a:ext cx="0" cy="0"/>
          <a:chOff x="0" y="0"/>
          <a:chExt cx="0" cy="0"/>
        </a:xfrm>
      </p:grpSpPr>
      <p:sp>
        <p:nvSpPr>
          <p:cNvPr id="1235" name="Google Shape;1235;p12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6" name="Google Shape;1236;p12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7" name="Google Shape;1237;p12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8" name="Google Shape;1238;p12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9" name="Google Shape;1239;p12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i="0" sz="1100" u="none" cap="none" strike="noStrike">
              <a:solidFill>
                <a:srgbClr val="FFFFFF"/>
              </a:solidFill>
              <a:latin typeface="Montserrat"/>
              <a:ea typeface="Montserrat"/>
              <a:cs typeface="Montserrat"/>
              <a:sym typeface="Montserrat"/>
            </a:endParaRPr>
          </a:p>
        </p:txBody>
      </p:sp>
      <p:sp>
        <p:nvSpPr>
          <p:cNvPr id="1240" name="Google Shape;1240;p12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41" name="Google Shape;1241;p12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42" name="Google Shape;1242;p12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43" name="Google Shape;1243;p12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44" name="Google Shape;1244;p120"/>
          <p:cNvSpPr txBox="1"/>
          <p:nvPr/>
        </p:nvSpPr>
        <p:spPr>
          <a:xfrm>
            <a:off x="484625" y="914400"/>
            <a:ext cx="35736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M</a:t>
            </a:r>
            <a:r>
              <a:rPr b="1" lang="en" sz="1600">
                <a:solidFill>
                  <a:schemeClr val="accent6"/>
                </a:solidFill>
                <a:latin typeface="Montserrat"/>
                <a:ea typeface="Montserrat"/>
                <a:cs typeface="Montserrat"/>
                <a:sym typeface="Montserrat"/>
              </a:rPr>
              <a:t>ethod yang perlu diinget di AsyncTask cukup variatif yaa..</a:t>
            </a:r>
            <a:endParaRPr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Santai kayak di pantai~</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Untuk memudahkan kamu, ada gambar skema untuk menggambarkan secara umum bagaimana AsyncTask berjalan.</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Nggak seribet yang kamu bayangiin kok!</a:t>
            </a:r>
            <a:endParaRPr b="1" sz="1000">
              <a:latin typeface="Montserrat"/>
              <a:ea typeface="Montserrat"/>
              <a:cs typeface="Montserrat"/>
              <a:sym typeface="Montserrat"/>
            </a:endParaRPr>
          </a:p>
        </p:txBody>
      </p:sp>
      <p:pic>
        <p:nvPicPr>
          <p:cNvPr id="1245" name="Google Shape;1245;p120"/>
          <p:cNvPicPr preferRelativeResize="0"/>
          <p:nvPr/>
        </p:nvPicPr>
        <p:blipFill rotWithShape="1">
          <a:blip r:embed="rId4">
            <a:alphaModFix amt="0"/>
          </a:blip>
          <a:srcRect b="0" l="8771" r="7769" t="0"/>
          <a:stretch/>
        </p:blipFill>
        <p:spPr>
          <a:xfrm>
            <a:off x="4727450" y="1090775"/>
            <a:ext cx="4123750" cy="3709825"/>
          </a:xfrm>
          <a:prstGeom prst="rect">
            <a:avLst/>
          </a:prstGeom>
          <a:noFill/>
          <a:ln>
            <a:noFill/>
          </a:ln>
        </p:spPr>
      </p:pic>
      <p:pic>
        <p:nvPicPr>
          <p:cNvPr id="1246" name="Google Shape;1246;p120"/>
          <p:cNvPicPr preferRelativeResize="0"/>
          <p:nvPr/>
        </p:nvPicPr>
        <p:blipFill>
          <a:blip r:embed="rId5">
            <a:alphaModFix/>
          </a:blip>
          <a:stretch>
            <a:fillRect/>
          </a:stretch>
        </p:blipFill>
        <p:spPr>
          <a:xfrm>
            <a:off x="4398674" y="914400"/>
            <a:ext cx="4337295" cy="38862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50" name="Shape 1250"/>
        <p:cNvGrpSpPr/>
        <p:nvPr/>
      </p:nvGrpSpPr>
      <p:grpSpPr>
        <a:xfrm>
          <a:off x="0" y="0"/>
          <a:ext cx="0" cy="0"/>
          <a:chOff x="0" y="0"/>
          <a:chExt cx="0" cy="0"/>
        </a:xfrm>
      </p:grpSpPr>
      <p:sp>
        <p:nvSpPr>
          <p:cNvPr id="1251" name="Google Shape;1251;p12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2" name="Google Shape;1252;p12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3" name="Google Shape;1253;p1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4" name="Google Shape;1254;p1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5" name="Google Shape;1255;p12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i="0" sz="1100" u="none" cap="none" strike="noStrike">
              <a:solidFill>
                <a:srgbClr val="FFFFFF"/>
              </a:solidFill>
              <a:latin typeface="Montserrat"/>
              <a:ea typeface="Montserrat"/>
              <a:cs typeface="Montserrat"/>
              <a:sym typeface="Montserrat"/>
            </a:endParaRPr>
          </a:p>
        </p:txBody>
      </p:sp>
      <p:sp>
        <p:nvSpPr>
          <p:cNvPr id="1256" name="Google Shape;1256;p12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57" name="Google Shape;1257;p12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58" name="Google Shape;1258;p12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59" name="Google Shape;1259;p12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60" name="Google Shape;1260;p121"/>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Terus, cara jalanin-nya, gimana?</a:t>
            </a:r>
            <a:endParaRPr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Gampang banget kok buat ngejalanin AsyncTask, nggak sesusah ngejalanin hubungan sama dia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Setelah kita membuat </a:t>
            </a:r>
            <a:r>
              <a:rPr b="1" lang="en" sz="1000">
                <a:latin typeface="Montserrat"/>
                <a:ea typeface="Montserrat"/>
                <a:cs typeface="Montserrat"/>
                <a:sym typeface="Montserrat"/>
              </a:rPr>
              <a:t>subclass Asynctask </a:t>
            </a:r>
            <a:r>
              <a:rPr lang="en" sz="1000">
                <a:latin typeface="Montserrat"/>
                <a:ea typeface="Montserrat"/>
                <a:cs typeface="Montserrat"/>
                <a:sym typeface="Montserrat"/>
              </a:rPr>
              <a:t>seperti pada contoh sebelumnya. Kita dapat menuliskan </a:t>
            </a:r>
            <a:r>
              <a:rPr lang="en" sz="1000">
                <a:latin typeface="Montserrat"/>
                <a:ea typeface="Montserrat"/>
                <a:cs typeface="Montserrat"/>
                <a:sym typeface="Montserrat"/>
              </a:rPr>
              <a:t>kode</a:t>
            </a:r>
            <a:r>
              <a:rPr lang="en" sz="1000">
                <a:latin typeface="Montserrat"/>
                <a:ea typeface="Montserrat"/>
                <a:cs typeface="Montserrat"/>
                <a:sym typeface="Montserrat"/>
              </a:rPr>
              <a:t> pada gambar disamping ini untuk </a:t>
            </a:r>
            <a:r>
              <a:rPr lang="en" sz="1000">
                <a:latin typeface="Montserrat"/>
                <a:ea typeface="Montserrat"/>
                <a:cs typeface="Montserrat"/>
                <a:sym typeface="Montserrat"/>
              </a:rPr>
              <a:t>menjalankannya</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Code tersebut akan membuat AsyncTask berjalan secara berurutan sesuai urutan berdasarkan proses pada setiap method di dalamnya.</a:t>
            </a:r>
            <a:endParaRPr sz="1000">
              <a:latin typeface="Montserrat"/>
              <a:ea typeface="Montserrat"/>
              <a:cs typeface="Montserrat"/>
              <a:sym typeface="Montserrat"/>
            </a:endParaRPr>
          </a:p>
        </p:txBody>
      </p:sp>
      <p:pic>
        <p:nvPicPr>
          <p:cNvPr id="1261" name="Google Shape;1261;p121"/>
          <p:cNvPicPr preferRelativeResize="0"/>
          <p:nvPr/>
        </p:nvPicPr>
        <p:blipFill>
          <a:blip r:embed="rId4">
            <a:alphaModFix/>
          </a:blip>
          <a:stretch>
            <a:fillRect/>
          </a:stretch>
        </p:blipFill>
        <p:spPr>
          <a:xfrm>
            <a:off x="4805150" y="2330388"/>
            <a:ext cx="3808500" cy="105421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65" name="Shape 1265"/>
        <p:cNvGrpSpPr/>
        <p:nvPr/>
      </p:nvGrpSpPr>
      <p:grpSpPr>
        <a:xfrm>
          <a:off x="0" y="0"/>
          <a:ext cx="0" cy="0"/>
          <a:chOff x="0" y="0"/>
          <a:chExt cx="0" cy="0"/>
        </a:xfrm>
      </p:grpSpPr>
      <p:sp>
        <p:nvSpPr>
          <p:cNvPr id="1266" name="Google Shape;1266;p12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7" name="Google Shape;1267;p12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8" name="Google Shape;1268;p12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9" name="Google Shape;1269;p12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0" name="Google Shape;1270;p12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i="0" sz="1100" u="none" cap="none" strike="noStrike">
              <a:solidFill>
                <a:srgbClr val="FFFFFF"/>
              </a:solidFill>
              <a:latin typeface="Montserrat"/>
              <a:ea typeface="Montserrat"/>
              <a:cs typeface="Montserrat"/>
              <a:sym typeface="Montserrat"/>
            </a:endParaRPr>
          </a:p>
        </p:txBody>
      </p:sp>
      <p:sp>
        <p:nvSpPr>
          <p:cNvPr id="1271" name="Google Shape;1271;p12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72" name="Google Shape;1272;p12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73" name="Google Shape;1273;p12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74" name="Google Shape;1274;p12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75" name="Google Shape;1275;p122"/>
          <p:cNvSpPr txBox="1"/>
          <p:nvPr/>
        </p:nvSpPr>
        <p:spPr>
          <a:xfrm>
            <a:off x="484625" y="914400"/>
            <a:ext cx="4042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Kalau mau nge-Batalin AsyncTask, gimana?</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Suatu asynctask dapat dibatalkan kapan saja dengan menjalankan perintah </a:t>
            </a:r>
            <a:r>
              <a:rPr b="1" lang="en" sz="1000">
                <a:latin typeface="Courier New"/>
                <a:ea typeface="Courier New"/>
                <a:cs typeface="Courier New"/>
                <a:sym typeface="Courier New"/>
              </a:rPr>
              <a:t>cancel()</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Method </a:t>
            </a:r>
            <a:r>
              <a:rPr b="1" lang="en" sz="1000">
                <a:latin typeface="Courier New"/>
                <a:ea typeface="Courier New"/>
                <a:cs typeface="Courier New"/>
                <a:sym typeface="Courier New"/>
              </a:rPr>
              <a:t>cancel()</a:t>
            </a:r>
            <a:r>
              <a:rPr lang="en" sz="1000">
                <a:latin typeface="Montserrat"/>
                <a:ea typeface="Montserrat"/>
                <a:cs typeface="Montserrat"/>
                <a:sym typeface="Montserrat"/>
              </a:rPr>
              <a:t> akan mengembalikan nilai false jika perintah tidak bisa dibatalkan, biasanya karena sudah terselesaikan secara normal.</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Jika tidak demikian, </a:t>
            </a:r>
            <a:r>
              <a:rPr b="1" lang="en" sz="1000">
                <a:solidFill>
                  <a:schemeClr val="dk1"/>
                </a:solidFill>
                <a:latin typeface="Courier New"/>
                <a:ea typeface="Courier New"/>
                <a:cs typeface="Courier New"/>
                <a:sym typeface="Courier New"/>
              </a:rPr>
              <a:t>cancel()</a:t>
            </a:r>
            <a:r>
              <a:rPr lang="en" sz="1000">
                <a:latin typeface="Montserrat"/>
                <a:ea typeface="Montserrat"/>
                <a:cs typeface="Montserrat"/>
                <a:sym typeface="Montserrat"/>
              </a:rPr>
              <a:t> akan mengembalikan nilai true.</a:t>
            </a:r>
            <a:endParaRPr sz="1000">
              <a:latin typeface="Montserrat"/>
              <a:ea typeface="Montserrat"/>
              <a:cs typeface="Montserrat"/>
              <a:sym typeface="Montserrat"/>
            </a:endParaRPr>
          </a:p>
        </p:txBody>
      </p:sp>
      <p:pic>
        <p:nvPicPr>
          <p:cNvPr id="1276" name="Google Shape;1276;p122"/>
          <p:cNvPicPr preferRelativeResize="0"/>
          <p:nvPr/>
        </p:nvPicPr>
        <p:blipFill>
          <a:blip r:embed="rId4">
            <a:alphaModFix/>
          </a:blip>
          <a:stretch>
            <a:fillRect/>
          </a:stretch>
        </p:blipFill>
        <p:spPr>
          <a:xfrm>
            <a:off x="5032050" y="2260563"/>
            <a:ext cx="3581600" cy="11938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0" name="Shape 1280"/>
        <p:cNvGrpSpPr/>
        <p:nvPr/>
      </p:nvGrpSpPr>
      <p:grpSpPr>
        <a:xfrm>
          <a:off x="0" y="0"/>
          <a:ext cx="0" cy="0"/>
          <a:chOff x="0" y="0"/>
          <a:chExt cx="0" cy="0"/>
        </a:xfrm>
      </p:grpSpPr>
      <p:sp>
        <p:nvSpPr>
          <p:cNvPr id="1281" name="Google Shape;1281;p12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82" name="Google Shape;1282;p12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83" name="Google Shape;1283;p12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84" name="Google Shape;1284;p12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85" name="Google Shape;1285;p12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i="0" sz="1100" u="none" cap="none" strike="noStrike">
              <a:solidFill>
                <a:srgbClr val="FFFFFF"/>
              </a:solidFill>
              <a:latin typeface="Montserrat"/>
              <a:ea typeface="Montserrat"/>
              <a:cs typeface="Montserrat"/>
              <a:sym typeface="Montserrat"/>
            </a:endParaRPr>
          </a:p>
        </p:txBody>
      </p:sp>
      <p:sp>
        <p:nvSpPr>
          <p:cNvPr id="1286" name="Google Shape;1286;p12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87" name="Google Shape;1287;p12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88" name="Google Shape;1288;p12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89" name="Google Shape;1289;p12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90" name="Google Shape;1290;p123"/>
          <p:cNvSpPr txBox="1"/>
          <p:nvPr/>
        </p:nvSpPr>
        <p:spPr>
          <a:xfrm>
            <a:off x="484625" y="914400"/>
            <a:ext cx="4042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Untuk mengetahui apakah tugas sudah dibatalkan, periksa nilai yang dikembalikan </a:t>
            </a:r>
            <a:r>
              <a:rPr b="1" lang="en" sz="1000">
                <a:latin typeface="Courier New"/>
                <a:ea typeface="Courier New"/>
                <a:cs typeface="Courier New"/>
                <a:sym typeface="Courier New"/>
              </a:rPr>
              <a:t>isCancelled()</a:t>
            </a:r>
            <a:r>
              <a:rPr lang="en" sz="1000">
                <a:latin typeface="Montserrat"/>
                <a:ea typeface="Montserrat"/>
                <a:cs typeface="Montserrat"/>
                <a:sym typeface="Montserrat"/>
              </a:rPr>
              <a:t> secara berkala dari </a:t>
            </a:r>
            <a:r>
              <a:rPr b="1" lang="en" sz="1000">
                <a:latin typeface="Courier New"/>
                <a:ea typeface="Courier New"/>
                <a:cs typeface="Courier New"/>
                <a:sym typeface="Courier New"/>
              </a:rPr>
              <a:t>doInBackground(Object[])</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Misalnya dari dalam loop seperti yang ditampilkan dalam contoh code di samping.</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Method </a:t>
            </a:r>
            <a:r>
              <a:rPr b="1" lang="en" sz="1000">
                <a:latin typeface="Courier New"/>
                <a:ea typeface="Courier New"/>
                <a:cs typeface="Courier New"/>
                <a:sym typeface="Courier New"/>
              </a:rPr>
              <a:t>isCancelled()</a:t>
            </a:r>
            <a:r>
              <a:rPr lang="en" sz="1000">
                <a:latin typeface="Montserrat"/>
                <a:ea typeface="Montserrat"/>
                <a:cs typeface="Montserrat"/>
                <a:sym typeface="Montserrat"/>
              </a:rPr>
              <a:t> akan mengembalikan true jika tugas dibatalkan sebelum diselesaikan secara normal.</a:t>
            </a:r>
            <a:endParaRPr sz="1000">
              <a:latin typeface="Montserrat"/>
              <a:ea typeface="Montserrat"/>
              <a:cs typeface="Montserrat"/>
              <a:sym typeface="Montserrat"/>
            </a:endParaRPr>
          </a:p>
        </p:txBody>
      </p:sp>
      <p:pic>
        <p:nvPicPr>
          <p:cNvPr id="1291" name="Google Shape;1291;p123"/>
          <p:cNvPicPr preferRelativeResize="0"/>
          <p:nvPr/>
        </p:nvPicPr>
        <p:blipFill>
          <a:blip r:embed="rId4">
            <a:alphaModFix/>
          </a:blip>
          <a:stretch>
            <a:fillRect/>
          </a:stretch>
        </p:blipFill>
        <p:spPr>
          <a:xfrm>
            <a:off x="5032050" y="2260563"/>
            <a:ext cx="3581600" cy="1193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95" name="Shape 1295"/>
        <p:cNvGrpSpPr/>
        <p:nvPr/>
      </p:nvGrpSpPr>
      <p:grpSpPr>
        <a:xfrm>
          <a:off x="0" y="0"/>
          <a:ext cx="0" cy="0"/>
          <a:chOff x="0" y="0"/>
          <a:chExt cx="0" cy="0"/>
        </a:xfrm>
      </p:grpSpPr>
      <p:sp>
        <p:nvSpPr>
          <p:cNvPr id="1296" name="Google Shape;1296;p12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7" name="Google Shape;1297;p12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8" name="Google Shape;1298;p12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9" name="Google Shape;1299;p12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0" name="Google Shape;1300;p12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i="0" sz="1100" u="none" cap="none" strike="noStrike">
              <a:solidFill>
                <a:srgbClr val="FFFFFF"/>
              </a:solidFill>
              <a:latin typeface="Montserrat"/>
              <a:ea typeface="Montserrat"/>
              <a:cs typeface="Montserrat"/>
              <a:sym typeface="Montserrat"/>
            </a:endParaRPr>
          </a:p>
        </p:txBody>
      </p:sp>
      <p:sp>
        <p:nvSpPr>
          <p:cNvPr id="1301" name="Google Shape;1301;p12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02" name="Google Shape;1302;p12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03" name="Google Shape;1303;p12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04" name="Google Shape;1304;p12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05" name="Google Shape;1305;p124"/>
          <p:cNvSpPr txBox="1"/>
          <p:nvPr/>
        </p:nvSpPr>
        <p:spPr>
          <a:xfrm>
            <a:off x="484625" y="914400"/>
            <a:ext cx="41505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Terakhir, Penggunaan AsyncTask ini ada beberapa aturan loh!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Agar proses AsyncTask ini berjalan dengan baik, ada beberapa aturan yang perlu dipatuhi, yaitu:</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class AsyncTask harus dimuat pada Main thread. </a:t>
            </a:r>
            <a:br>
              <a:rPr lang="en" sz="1000">
                <a:latin typeface="Montserrat"/>
                <a:ea typeface="Montserrat"/>
                <a:cs typeface="Montserrat"/>
                <a:sym typeface="Montserrat"/>
              </a:rPr>
            </a:br>
            <a:r>
              <a:rPr lang="en" sz="1000">
                <a:latin typeface="Montserrat"/>
                <a:ea typeface="Montserrat"/>
                <a:cs typeface="Montserrat"/>
                <a:sym typeface="Montserrat"/>
              </a:rPr>
              <a:t>Ini dilakukan secara otomatis pada :</a:t>
            </a:r>
            <a:br>
              <a:rPr lang="en" sz="1000">
                <a:latin typeface="Montserrat"/>
                <a:ea typeface="Montserrat"/>
                <a:cs typeface="Montserrat"/>
                <a:sym typeface="Montserrat"/>
              </a:rPr>
            </a:br>
            <a:r>
              <a:rPr b="1" lang="en" sz="1000">
                <a:latin typeface="Courier New"/>
                <a:ea typeface="Courier New"/>
                <a:cs typeface="Courier New"/>
                <a:sym typeface="Courier New"/>
              </a:rPr>
              <a:t>android.os.Build.VERSION_CODES#JELLY_BEAN</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b="1" lang="en" sz="1000">
                <a:latin typeface="Montserrat"/>
                <a:ea typeface="Montserrat"/>
                <a:cs typeface="Montserrat"/>
                <a:sym typeface="Montserrat"/>
              </a:rPr>
              <a:t>Task instance </a:t>
            </a:r>
            <a:r>
              <a:rPr lang="en" sz="1000">
                <a:latin typeface="Montserrat"/>
                <a:ea typeface="Montserrat"/>
                <a:cs typeface="Montserrat"/>
                <a:sym typeface="Montserrat"/>
              </a:rPr>
              <a:t>harus dibuat di Main thread.</a:t>
            </a:r>
            <a:endParaRPr sz="1000">
              <a:latin typeface="Montserrat"/>
              <a:ea typeface="Montserrat"/>
              <a:cs typeface="Montserrat"/>
              <a:sym typeface="Montserrat"/>
            </a:endParaRPr>
          </a:p>
        </p:txBody>
      </p:sp>
      <p:pic>
        <p:nvPicPr>
          <p:cNvPr id="1306" name="Google Shape;1306;p124"/>
          <p:cNvPicPr preferRelativeResize="0"/>
          <p:nvPr/>
        </p:nvPicPr>
        <p:blipFill>
          <a:blip r:embed="rId4">
            <a:alphaModFix/>
          </a:blip>
          <a:stretch>
            <a:fillRect/>
          </a:stretch>
        </p:blipFill>
        <p:spPr>
          <a:xfrm>
            <a:off x="4398674" y="914400"/>
            <a:ext cx="4337295" cy="3886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0" name="Shape 1310"/>
        <p:cNvGrpSpPr/>
        <p:nvPr/>
      </p:nvGrpSpPr>
      <p:grpSpPr>
        <a:xfrm>
          <a:off x="0" y="0"/>
          <a:ext cx="0" cy="0"/>
          <a:chOff x="0" y="0"/>
          <a:chExt cx="0" cy="0"/>
        </a:xfrm>
      </p:grpSpPr>
      <p:sp>
        <p:nvSpPr>
          <p:cNvPr id="1311" name="Google Shape;1311;p12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2" name="Google Shape;1312;p12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3" name="Google Shape;1313;p12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4" name="Google Shape;1314;p12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5" name="Google Shape;1315;p12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AsyncTask</a:t>
            </a:r>
            <a:endParaRPr b="1" i="0" sz="1100" u="none" cap="none" strike="noStrike">
              <a:solidFill>
                <a:srgbClr val="FFFFFF"/>
              </a:solidFill>
              <a:latin typeface="Montserrat"/>
              <a:ea typeface="Montserrat"/>
              <a:cs typeface="Montserrat"/>
              <a:sym typeface="Montserrat"/>
            </a:endParaRPr>
          </a:p>
        </p:txBody>
      </p:sp>
      <p:sp>
        <p:nvSpPr>
          <p:cNvPr id="1316" name="Google Shape;1316;p12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17" name="Google Shape;1317;p12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18" name="Google Shape;1318;p12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19" name="Google Shape;1319;p12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20" name="Google Shape;1320;p125"/>
          <p:cNvSpPr txBox="1"/>
          <p:nvPr/>
        </p:nvSpPr>
        <p:spPr>
          <a:xfrm>
            <a:off x="484625" y="914400"/>
            <a:ext cx="3677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b="1" lang="en" sz="1000">
                <a:latin typeface="Courier New"/>
                <a:ea typeface="Courier New"/>
                <a:cs typeface="Courier New"/>
                <a:sym typeface="Courier New"/>
              </a:rPr>
              <a:t>execute</a:t>
            </a:r>
            <a:r>
              <a:rPr b="1" lang="en" sz="1000">
                <a:latin typeface="Montserrat"/>
                <a:ea typeface="Montserrat"/>
                <a:cs typeface="Montserrat"/>
                <a:sym typeface="Montserrat"/>
              </a:rPr>
              <a:t> </a:t>
            </a:r>
            <a:r>
              <a:rPr lang="en" sz="1000">
                <a:latin typeface="Montserrat"/>
                <a:ea typeface="Montserrat"/>
                <a:cs typeface="Montserrat"/>
                <a:sym typeface="Montserrat"/>
              </a:rPr>
              <a:t>harus dipanggil pada Main thread.</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Jangan panggil </a:t>
            </a:r>
            <a:r>
              <a:rPr b="1" lang="en" sz="1000">
                <a:latin typeface="Courier New"/>
                <a:ea typeface="Courier New"/>
                <a:cs typeface="Courier New"/>
                <a:sym typeface="Courier New"/>
              </a:rPr>
              <a:t>onPreExecute</a:t>
            </a:r>
            <a:r>
              <a:rPr lang="en" sz="1000">
                <a:latin typeface="Montserrat"/>
                <a:ea typeface="Montserrat"/>
                <a:cs typeface="Montserrat"/>
                <a:sym typeface="Montserrat"/>
              </a:rPr>
              <a:t>, </a:t>
            </a:r>
            <a:r>
              <a:rPr b="1" lang="en" sz="1000">
                <a:latin typeface="Courier New"/>
                <a:ea typeface="Courier New"/>
                <a:cs typeface="Courier New"/>
                <a:sym typeface="Courier New"/>
              </a:rPr>
              <a:t>onPostExecute</a:t>
            </a:r>
            <a:r>
              <a:rPr lang="en" sz="1000">
                <a:latin typeface="Montserrat"/>
                <a:ea typeface="Montserrat"/>
                <a:cs typeface="Montserrat"/>
                <a:sym typeface="Montserrat"/>
              </a:rPr>
              <a:t>, </a:t>
            </a:r>
            <a:r>
              <a:rPr b="1" lang="en" sz="1000">
                <a:latin typeface="Courier New"/>
                <a:ea typeface="Courier New"/>
                <a:cs typeface="Courier New"/>
                <a:sym typeface="Courier New"/>
              </a:rPr>
              <a:t>doInBackground</a:t>
            </a:r>
            <a:r>
              <a:rPr lang="en" sz="1000">
                <a:latin typeface="Montserrat"/>
                <a:ea typeface="Montserrat"/>
                <a:cs typeface="Montserrat"/>
                <a:sym typeface="Montserrat"/>
              </a:rPr>
              <a:t>, atau </a:t>
            </a:r>
            <a:r>
              <a:rPr b="1" lang="en" sz="1000">
                <a:latin typeface="Courier New"/>
                <a:ea typeface="Courier New"/>
                <a:cs typeface="Courier New"/>
                <a:sym typeface="Courier New"/>
              </a:rPr>
              <a:t>onProgressUpdate </a:t>
            </a:r>
            <a:r>
              <a:rPr lang="en" sz="1000">
                <a:latin typeface="Montserrat"/>
                <a:ea typeface="Montserrat"/>
                <a:cs typeface="Montserrat"/>
                <a:sym typeface="Montserrat"/>
              </a:rPr>
              <a:t>secara manual.</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Asynctask hanya dapat dieksekusi sekali (pengecualian akan dilempar jika eksekusi kedua dicoba).</a:t>
            </a:r>
            <a:endParaRPr sz="1000">
              <a:latin typeface="Montserrat"/>
              <a:ea typeface="Montserrat"/>
              <a:cs typeface="Montserrat"/>
              <a:sym typeface="Montserrat"/>
            </a:endParaRPr>
          </a:p>
        </p:txBody>
      </p:sp>
      <p:pic>
        <p:nvPicPr>
          <p:cNvPr id="1321" name="Google Shape;1321;p125"/>
          <p:cNvPicPr preferRelativeResize="0"/>
          <p:nvPr/>
        </p:nvPicPr>
        <p:blipFill>
          <a:blip r:embed="rId4">
            <a:alphaModFix/>
          </a:blip>
          <a:stretch>
            <a:fillRect/>
          </a:stretch>
        </p:blipFill>
        <p:spPr>
          <a:xfrm>
            <a:off x="4398674" y="914400"/>
            <a:ext cx="4337295" cy="3886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325" name="Shape 1325"/>
        <p:cNvGrpSpPr/>
        <p:nvPr/>
      </p:nvGrpSpPr>
      <p:grpSpPr>
        <a:xfrm>
          <a:off x="0" y="0"/>
          <a:ext cx="0" cy="0"/>
          <a:chOff x="0" y="0"/>
          <a:chExt cx="0" cy="0"/>
        </a:xfrm>
      </p:grpSpPr>
      <p:sp>
        <p:nvSpPr>
          <p:cNvPr id="1326" name="Google Shape;1326;p12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7" name="Google Shape;1327;p12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8" name="Google Shape;1328;p12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9" name="Google Shape;1329;p12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0" name="Google Shape;1330;p12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a:t>
            </a:r>
            <a:endParaRPr b="1" i="0" sz="1100" u="none" cap="none" strike="noStrike">
              <a:solidFill>
                <a:srgbClr val="FFFFFF"/>
              </a:solidFill>
              <a:latin typeface="Montserrat"/>
              <a:ea typeface="Montserrat"/>
              <a:cs typeface="Montserrat"/>
              <a:sym typeface="Montserrat"/>
            </a:endParaRPr>
          </a:p>
        </p:txBody>
      </p:sp>
      <p:sp>
        <p:nvSpPr>
          <p:cNvPr id="1331" name="Google Shape;1331;p12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32" name="Google Shape;1332;p12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33" name="Google Shape;1333;p12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34" name="Google Shape;1334;p12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35" name="Google Shape;1335;p126"/>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Terakhir, nih!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Kita sudah cover pengenalan Thread, Handler, dan AsyncTask.</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a:solidFill>
                  <a:srgbClr val="FFFFFF"/>
                </a:solidFill>
                <a:latin typeface="Montserrat"/>
                <a:ea typeface="Montserrat"/>
                <a:cs typeface="Montserrat"/>
                <a:sym typeface="Montserrat"/>
              </a:rPr>
              <a:t>K</a:t>
            </a:r>
            <a:r>
              <a:rPr b="1" lang="en">
                <a:solidFill>
                  <a:srgbClr val="FFFFFF"/>
                </a:solidFill>
                <a:latin typeface="Montserrat"/>
                <a:ea typeface="Montserrat"/>
                <a:cs typeface="Montserrat"/>
                <a:sym typeface="Montserrat"/>
              </a:rPr>
              <a:t>ali ini kita bahas </a:t>
            </a:r>
            <a:r>
              <a:rPr b="1" lang="en">
                <a:solidFill>
                  <a:schemeClr val="accent1"/>
                </a:solidFill>
                <a:latin typeface="Montserrat"/>
                <a:ea typeface="Montserrat"/>
                <a:cs typeface="Montserrat"/>
                <a:sym typeface="Montserrat"/>
              </a:rPr>
              <a:t>T</a:t>
            </a:r>
            <a:r>
              <a:rPr b="1" lang="en">
                <a:solidFill>
                  <a:schemeClr val="accent1"/>
                </a:solidFill>
                <a:latin typeface="Montserrat"/>
                <a:ea typeface="Montserrat"/>
                <a:cs typeface="Montserrat"/>
                <a:sym typeface="Montserrat"/>
              </a:rPr>
              <a:t>eknologi Coroutines</a:t>
            </a:r>
            <a:r>
              <a:rPr b="1" lang="en">
                <a:solidFill>
                  <a:srgbClr val="FFFFFF"/>
                </a:solidFill>
                <a:latin typeface="Montserrat"/>
                <a:ea typeface="Montserrat"/>
                <a:cs typeface="Montserrat"/>
                <a:sym typeface="Montserrat"/>
              </a:rPr>
              <a:t> yang eksklusif ada di bahasa Kotlin!</a:t>
            </a:r>
            <a:endParaRPr b="1">
              <a:solidFill>
                <a:srgbClr val="FFFFFF"/>
              </a:solidFill>
              <a:latin typeface="Montserrat"/>
              <a:ea typeface="Montserrat"/>
              <a:cs typeface="Montserrat"/>
              <a:sym typeface="Montserrat"/>
            </a:endParaRPr>
          </a:p>
        </p:txBody>
      </p:sp>
      <p:sp>
        <p:nvSpPr>
          <p:cNvPr id="1336" name="Google Shape;1336;p12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pic>
        <p:nvPicPr>
          <p:cNvPr id="1337" name="Google Shape;1337;p126"/>
          <p:cNvPicPr preferRelativeResize="0"/>
          <p:nvPr/>
        </p:nvPicPr>
        <p:blipFill>
          <a:blip r:embed="rId4">
            <a:alphaModFix/>
          </a:blip>
          <a:stretch>
            <a:fillRect/>
          </a:stretch>
        </p:blipFill>
        <p:spPr>
          <a:xfrm>
            <a:off x="1339775" y="980225"/>
            <a:ext cx="2400525" cy="38203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1" name="Shape 1341"/>
        <p:cNvGrpSpPr/>
        <p:nvPr/>
      </p:nvGrpSpPr>
      <p:grpSpPr>
        <a:xfrm>
          <a:off x="0" y="0"/>
          <a:ext cx="0" cy="0"/>
          <a:chOff x="0" y="0"/>
          <a:chExt cx="0" cy="0"/>
        </a:xfrm>
      </p:grpSpPr>
      <p:sp>
        <p:nvSpPr>
          <p:cNvPr id="1342" name="Google Shape;1342;p12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3" name="Google Shape;1343;p12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4" name="Google Shape;1344;p12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5" name="Google Shape;1345;p12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6" name="Google Shape;1346;p12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347" name="Google Shape;1347;p12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48" name="Google Shape;1348;p12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49" name="Google Shape;1349;p12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50" name="Google Shape;1350;p12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51" name="Google Shape;1351;p127"/>
          <p:cNvSpPr txBox="1"/>
          <p:nvPr/>
        </p:nvSpPr>
        <p:spPr>
          <a:xfrm>
            <a:off x="484625" y="1962250"/>
            <a:ext cx="3922200" cy="28383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Kenalan dulu yuk dengan Coroutine!</a:t>
            </a:r>
            <a:endParaRPr sz="1000">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Familiar sama istilah Coroutines? K</a:t>
            </a:r>
            <a:r>
              <a:rPr lang="en" sz="1000">
                <a:solidFill>
                  <a:schemeClr val="dk1"/>
                </a:solidFill>
                <a:latin typeface="Montserrat"/>
                <a:ea typeface="Montserrat"/>
                <a:cs typeface="Montserrat"/>
                <a:sym typeface="Montserrat"/>
              </a:rPr>
              <a:t>alau teman-teman ingat, ini pernah kita singgung di Chapter sebelumnya.</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Coroutine merupakan salah satu fitur unggulan dari Kotlin yang diperkenalkan sejak versi 1.3.</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Walaupun coroutines dan threads bekerja dengan cara yang sama, namun </a:t>
            </a:r>
            <a:r>
              <a:rPr b="1" lang="en" sz="1000">
                <a:latin typeface="Montserrat"/>
                <a:ea typeface="Montserrat"/>
                <a:cs typeface="Montserrat"/>
                <a:sym typeface="Montserrat"/>
              </a:rPr>
              <a:t>coroutines jauh lebih ringan dan efisien</a:t>
            </a:r>
            <a:r>
              <a:rPr lang="en" sz="1000">
                <a:latin typeface="Montserrat"/>
                <a:ea typeface="Montserrat"/>
                <a:cs typeface="Montserrat"/>
                <a:sym typeface="Montserrat"/>
              </a:rPr>
              <a:t>.</a:t>
            </a:r>
            <a:endParaRPr sz="1000">
              <a:latin typeface="Montserrat"/>
              <a:ea typeface="Montserrat"/>
              <a:cs typeface="Montserrat"/>
              <a:sym typeface="Montserrat"/>
            </a:endParaRPr>
          </a:p>
        </p:txBody>
      </p:sp>
      <p:pic>
        <p:nvPicPr>
          <p:cNvPr id="1352" name="Google Shape;1352;p127"/>
          <p:cNvPicPr preferRelativeResize="0"/>
          <p:nvPr/>
        </p:nvPicPr>
        <p:blipFill>
          <a:blip r:embed="rId4">
            <a:alphaModFix/>
          </a:blip>
          <a:stretch>
            <a:fillRect/>
          </a:stretch>
        </p:blipFill>
        <p:spPr>
          <a:xfrm>
            <a:off x="3460375" y="913275"/>
            <a:ext cx="4333002" cy="1298949"/>
          </a:xfrm>
          <a:prstGeom prst="rect">
            <a:avLst/>
          </a:prstGeom>
          <a:noFill/>
          <a:ln>
            <a:noFill/>
          </a:ln>
        </p:spPr>
      </p:pic>
      <p:pic>
        <p:nvPicPr>
          <p:cNvPr id="1353" name="Google Shape;1353;p127"/>
          <p:cNvPicPr preferRelativeResize="0"/>
          <p:nvPr/>
        </p:nvPicPr>
        <p:blipFill>
          <a:blip r:embed="rId5">
            <a:alphaModFix/>
          </a:blip>
          <a:stretch>
            <a:fillRect/>
          </a:stretch>
        </p:blipFill>
        <p:spPr>
          <a:xfrm>
            <a:off x="6435825" y="914400"/>
            <a:ext cx="2260886" cy="388620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7" name="Shape 1357"/>
        <p:cNvGrpSpPr/>
        <p:nvPr/>
      </p:nvGrpSpPr>
      <p:grpSpPr>
        <a:xfrm>
          <a:off x="0" y="0"/>
          <a:ext cx="0" cy="0"/>
          <a:chOff x="0" y="0"/>
          <a:chExt cx="0" cy="0"/>
        </a:xfrm>
      </p:grpSpPr>
      <p:sp>
        <p:nvSpPr>
          <p:cNvPr id="1358" name="Google Shape;1358;p12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9" name="Google Shape;1359;p12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0" name="Google Shape;1360;p12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1" name="Google Shape;1361;p12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2" name="Google Shape;1362;p12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363" name="Google Shape;1363;p12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64" name="Google Shape;1364;p12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65" name="Google Shape;1365;p12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66" name="Google Shape;1366;p12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67" name="Google Shape;1367;p128"/>
          <p:cNvSpPr txBox="1"/>
          <p:nvPr/>
        </p:nvSpPr>
        <p:spPr>
          <a:xfrm>
            <a:off x="484625" y="1828475"/>
            <a:ext cx="3922200" cy="2972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Keunggulan Coroutines, apa nih?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Jika dibandingkan dengan threads, coroutines tidak hanya mudah diterapkan, melainkan juga lebih powerful.</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Jutaan corouti</a:t>
            </a:r>
            <a:r>
              <a:rPr lang="en" sz="1000">
                <a:latin typeface="Montserrat"/>
                <a:ea typeface="Montserrat"/>
                <a:cs typeface="Montserrat"/>
                <a:sym typeface="Montserrat"/>
              </a:rPr>
              <a:t>nes dapat berjalan pada beberapa threads dalam suatu waktu. </a:t>
            </a:r>
            <a:endParaRPr sz="1000">
              <a:latin typeface="Montserrat"/>
              <a:ea typeface="Montserrat"/>
              <a:cs typeface="Montserrat"/>
              <a:sym typeface="Montserrat"/>
            </a:endParaRPr>
          </a:p>
        </p:txBody>
      </p:sp>
      <p:pic>
        <p:nvPicPr>
          <p:cNvPr id="1368" name="Google Shape;1368;p128"/>
          <p:cNvPicPr preferRelativeResize="0"/>
          <p:nvPr/>
        </p:nvPicPr>
        <p:blipFill>
          <a:blip r:embed="rId4">
            <a:alphaModFix/>
          </a:blip>
          <a:stretch>
            <a:fillRect/>
          </a:stretch>
        </p:blipFill>
        <p:spPr>
          <a:xfrm>
            <a:off x="4136300" y="914400"/>
            <a:ext cx="4333002" cy="1298949"/>
          </a:xfrm>
          <a:prstGeom prst="rect">
            <a:avLst/>
          </a:prstGeom>
          <a:noFill/>
          <a:ln>
            <a:noFill/>
          </a:ln>
        </p:spPr>
      </p:pic>
      <p:pic>
        <p:nvPicPr>
          <p:cNvPr id="1369" name="Google Shape;1369;p128"/>
          <p:cNvPicPr preferRelativeResize="0"/>
          <p:nvPr/>
        </p:nvPicPr>
        <p:blipFill>
          <a:blip r:embed="rId5">
            <a:alphaModFix/>
          </a:blip>
          <a:stretch>
            <a:fillRect/>
          </a:stretch>
        </p:blipFill>
        <p:spPr>
          <a:xfrm>
            <a:off x="4559225" y="2365750"/>
            <a:ext cx="3661450" cy="233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6" name="Shape 376"/>
        <p:cNvGrpSpPr/>
        <p:nvPr/>
      </p:nvGrpSpPr>
      <p:grpSpPr>
        <a:xfrm>
          <a:off x="0" y="0"/>
          <a:ext cx="0" cy="0"/>
          <a:chOff x="0" y="0"/>
          <a:chExt cx="0" cy="0"/>
        </a:xfrm>
      </p:grpSpPr>
      <p:sp>
        <p:nvSpPr>
          <p:cNvPr id="377" name="Google Shape;377;p6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8" name="Google Shape;378;p6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9" name="Google Shape;379;p6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0" name="Google Shape;380;p6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1" name="Google Shape;381;p6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Pengenalan Background Process</a:t>
            </a:r>
            <a:endParaRPr b="1" i="0" sz="1100" u="none" cap="none" strike="noStrike">
              <a:solidFill>
                <a:srgbClr val="FFFFFF"/>
              </a:solidFill>
              <a:latin typeface="Montserrat"/>
              <a:ea typeface="Montserrat"/>
              <a:cs typeface="Montserrat"/>
              <a:sym typeface="Montserrat"/>
            </a:endParaRPr>
          </a:p>
        </p:txBody>
      </p:sp>
      <p:sp>
        <p:nvSpPr>
          <p:cNvPr id="382" name="Google Shape;382;p6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83" name="Google Shape;383;p6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84" name="Google Shape;384;p6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385" name="Google Shape;385;p6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86" name="Google Shape;386;p66"/>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Gini nih, umumnya seluruh komponen aplikasi Android berjalan pada “</a:t>
            </a:r>
            <a:r>
              <a:rPr lang="en" sz="1000">
                <a:latin typeface="Montserrat"/>
                <a:ea typeface="Montserrat"/>
                <a:cs typeface="Montserrat"/>
                <a:sym typeface="Montserrat"/>
              </a:rPr>
              <a:t>Main thread” atau “UI thread”. </a:t>
            </a:r>
            <a:endParaRPr sz="1000">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Contohnya seperti: Activity, Fragment, Service, UI Widget, BroadcastReceiver, dan ContentProvider. </a:t>
            </a:r>
            <a:endParaRPr sz="1000">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Iya, betul. Main Thread itu yang tampil di layar utama kamu itu. Makanya disebut juga “UI thread”</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Sayangnya, Main thread atau UI Thread ini </a:t>
            </a:r>
            <a:r>
              <a:rPr b="1" lang="en" sz="1000">
                <a:solidFill>
                  <a:schemeClr val="dk1"/>
                </a:solidFill>
                <a:latin typeface="Montserrat"/>
                <a:ea typeface="Montserrat"/>
                <a:cs typeface="Montserrat"/>
                <a:sym typeface="Montserrat"/>
              </a:rPr>
              <a:t>nggak bisa disisipi thread tambahan </a:t>
            </a:r>
            <a:r>
              <a:rPr lang="en" sz="1000">
                <a:solidFill>
                  <a:schemeClr val="dk1"/>
                </a:solidFill>
                <a:latin typeface="Montserrat"/>
                <a:ea typeface="Montserrat"/>
                <a:cs typeface="Montserrat"/>
                <a:sym typeface="Montserrat"/>
              </a:rPr>
              <a:t>karena bisa membebani prosesnya. </a:t>
            </a:r>
            <a:endParaRPr sz="1000">
              <a:solidFill>
                <a:schemeClr val="dk1"/>
              </a:solidFill>
              <a:latin typeface="Montserrat"/>
              <a:ea typeface="Montserrat"/>
              <a:cs typeface="Montserrat"/>
              <a:sym typeface="Montserrat"/>
            </a:endParaRPr>
          </a:p>
        </p:txBody>
      </p:sp>
      <p:pic>
        <p:nvPicPr>
          <p:cNvPr id="387" name="Google Shape;387;p66"/>
          <p:cNvPicPr preferRelativeResize="0"/>
          <p:nvPr/>
        </p:nvPicPr>
        <p:blipFill>
          <a:blip r:embed="rId4">
            <a:alphaModFix amt="0"/>
          </a:blip>
          <a:stretch>
            <a:fillRect/>
          </a:stretch>
        </p:blipFill>
        <p:spPr>
          <a:xfrm>
            <a:off x="4849175" y="1542124"/>
            <a:ext cx="3764474" cy="2258700"/>
          </a:xfrm>
          <a:prstGeom prst="rect">
            <a:avLst/>
          </a:prstGeom>
          <a:noFill/>
          <a:ln>
            <a:noFill/>
          </a:ln>
        </p:spPr>
      </p:pic>
      <p:pic>
        <p:nvPicPr>
          <p:cNvPr id="388" name="Google Shape;388;p66"/>
          <p:cNvPicPr preferRelativeResize="0"/>
          <p:nvPr/>
        </p:nvPicPr>
        <p:blipFill>
          <a:blip r:embed="rId5">
            <a:alphaModFix/>
          </a:blip>
          <a:stretch>
            <a:fillRect/>
          </a:stretch>
        </p:blipFill>
        <p:spPr>
          <a:xfrm>
            <a:off x="5220400" y="914400"/>
            <a:ext cx="3001944" cy="388619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3" name="Shape 1373"/>
        <p:cNvGrpSpPr/>
        <p:nvPr/>
      </p:nvGrpSpPr>
      <p:grpSpPr>
        <a:xfrm>
          <a:off x="0" y="0"/>
          <a:ext cx="0" cy="0"/>
          <a:chOff x="0" y="0"/>
          <a:chExt cx="0" cy="0"/>
        </a:xfrm>
      </p:grpSpPr>
      <p:sp>
        <p:nvSpPr>
          <p:cNvPr id="1374" name="Google Shape;1374;p12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5" name="Google Shape;1375;p12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6" name="Google Shape;1376;p12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7" name="Google Shape;1377;p12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8" name="Google Shape;1378;p12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379" name="Google Shape;1379;p12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80" name="Google Shape;1380;p12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81" name="Google Shape;1381;p12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82" name="Google Shape;1382;p12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83" name="Google Shape;1383;p129"/>
          <p:cNvSpPr txBox="1"/>
          <p:nvPr/>
        </p:nvSpPr>
        <p:spPr>
          <a:xfrm>
            <a:off x="484625" y="914400"/>
            <a:ext cx="3922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Sebagai tambahan, coroutine tidak hanya membuka pintu untuk pemrograman asynchronous, tetapi juga menyediakan banyak kemungkinan lain seperti concurrency, actor, dll.</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Nggak cuma itu,  standard library dari Kotlin memiliki cukup banyak coroutine builder untuk membuat kita merasa dimanja oleh beberapa pilihan.</a:t>
            </a:r>
            <a:endParaRPr sz="1000">
              <a:latin typeface="Montserrat"/>
              <a:ea typeface="Montserrat"/>
              <a:cs typeface="Montserrat"/>
              <a:sym typeface="Montserrat"/>
            </a:endParaRPr>
          </a:p>
        </p:txBody>
      </p:sp>
      <p:pic>
        <p:nvPicPr>
          <p:cNvPr id="1384" name="Google Shape;1384;p129"/>
          <p:cNvPicPr preferRelativeResize="0"/>
          <p:nvPr/>
        </p:nvPicPr>
        <p:blipFill>
          <a:blip r:embed="rId4">
            <a:alphaModFix/>
          </a:blip>
          <a:stretch>
            <a:fillRect/>
          </a:stretch>
        </p:blipFill>
        <p:spPr>
          <a:xfrm>
            <a:off x="4667051" y="1595031"/>
            <a:ext cx="3922202" cy="268692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88" name="Shape 1388"/>
        <p:cNvGrpSpPr/>
        <p:nvPr/>
      </p:nvGrpSpPr>
      <p:grpSpPr>
        <a:xfrm>
          <a:off x="0" y="0"/>
          <a:ext cx="0" cy="0"/>
          <a:chOff x="0" y="0"/>
          <a:chExt cx="0" cy="0"/>
        </a:xfrm>
      </p:grpSpPr>
      <p:sp>
        <p:nvSpPr>
          <p:cNvPr id="1389" name="Google Shape;1389;p13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0" name="Google Shape;1390;p13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1" name="Google Shape;1391;p13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2" name="Google Shape;1392;p13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3" name="Google Shape;1393;p13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394" name="Google Shape;1394;p13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95" name="Google Shape;1395;p13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96" name="Google Shape;1396;p13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97" name="Google Shape;1397;p13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98" name="Google Shape;1398;p130"/>
          <p:cNvSpPr txBox="1"/>
          <p:nvPr/>
        </p:nvSpPr>
        <p:spPr>
          <a:xfrm>
            <a:off x="1089600" y="1189163"/>
            <a:ext cx="6964800" cy="93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Terus, Cara Mulai menggunakan Coroutines, Gimana?</a:t>
            </a:r>
            <a:endParaRPr sz="1000">
              <a:latin typeface="Montserrat"/>
              <a:ea typeface="Montserrat"/>
              <a:cs typeface="Montserrat"/>
              <a:sym typeface="Montserrat"/>
            </a:endParaRPr>
          </a:p>
          <a:p>
            <a:pPr indent="0" lvl="0" marL="0" rtl="0" algn="ctr">
              <a:lnSpc>
                <a:spcPct val="115000"/>
              </a:lnSpc>
              <a:spcBef>
                <a:spcPts val="1000"/>
              </a:spcBef>
              <a:spcAft>
                <a:spcPts val="0"/>
              </a:spcAft>
              <a:buNone/>
            </a:pPr>
            <a:r>
              <a:rPr lang="en" sz="1000">
                <a:latin typeface="Montserrat"/>
                <a:ea typeface="Montserrat"/>
                <a:cs typeface="Montserrat"/>
                <a:sym typeface="Montserrat"/>
              </a:rPr>
              <a:t>Mau coba praktik? Untuk dapat menggunakan coroutines pada project Android Studio kita, ada syaratnya. Pastikan untuk menambahkan dependency seperti dibawah ini.</a:t>
            </a:r>
            <a:endParaRPr sz="1000">
              <a:latin typeface="Montserrat"/>
              <a:ea typeface="Montserrat"/>
              <a:cs typeface="Montserrat"/>
              <a:sym typeface="Montserrat"/>
            </a:endParaRPr>
          </a:p>
        </p:txBody>
      </p:sp>
      <p:pic>
        <p:nvPicPr>
          <p:cNvPr id="1399" name="Google Shape;1399;p130"/>
          <p:cNvPicPr preferRelativeResize="0"/>
          <p:nvPr/>
        </p:nvPicPr>
        <p:blipFill>
          <a:blip r:embed="rId4">
            <a:alphaModFix/>
          </a:blip>
          <a:stretch>
            <a:fillRect/>
          </a:stretch>
        </p:blipFill>
        <p:spPr>
          <a:xfrm>
            <a:off x="1089637" y="2678400"/>
            <a:ext cx="6964725" cy="14213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03" name="Shape 1403"/>
        <p:cNvGrpSpPr/>
        <p:nvPr/>
      </p:nvGrpSpPr>
      <p:grpSpPr>
        <a:xfrm>
          <a:off x="0" y="0"/>
          <a:ext cx="0" cy="0"/>
          <a:chOff x="0" y="0"/>
          <a:chExt cx="0" cy="0"/>
        </a:xfrm>
      </p:grpSpPr>
      <p:sp>
        <p:nvSpPr>
          <p:cNvPr id="1404" name="Google Shape;1404;p13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5" name="Google Shape;1405;p13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6" name="Google Shape;1406;p13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7" name="Google Shape;1407;p13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8" name="Google Shape;1408;p13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409" name="Google Shape;1409;p13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10" name="Google Shape;1410;p13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11" name="Google Shape;1411;p13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12" name="Google Shape;1412;p13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13" name="Google Shape;1413;p131"/>
          <p:cNvSpPr txBox="1"/>
          <p:nvPr/>
        </p:nvSpPr>
        <p:spPr>
          <a:xfrm>
            <a:off x="484625" y="914400"/>
            <a:ext cx="4151400" cy="3886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Terus, Nge-Bangun Coroutines biasanya pakai apa nih?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Berikut adalah beberapa Coroutine Builder yang umum digunakan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Launch</a:t>
            </a:r>
            <a:endParaRPr sz="1000">
              <a:solidFill>
                <a:srgbClr val="F2AB2F"/>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Async</a:t>
            </a:r>
            <a:endParaRPr b="1" sz="1000">
              <a:solidFill>
                <a:srgbClr val="F2AB2F"/>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Yuk kita coba eksplor satu-satu~</a:t>
            </a:r>
            <a:endParaRPr sz="1000">
              <a:solidFill>
                <a:schemeClr val="dk1"/>
              </a:solidFill>
              <a:latin typeface="Montserrat"/>
              <a:ea typeface="Montserrat"/>
              <a:cs typeface="Montserrat"/>
              <a:sym typeface="Montserrat"/>
            </a:endParaRPr>
          </a:p>
        </p:txBody>
      </p:sp>
      <p:pic>
        <p:nvPicPr>
          <p:cNvPr id="1414" name="Google Shape;1414;p131"/>
          <p:cNvPicPr preferRelativeResize="0"/>
          <p:nvPr/>
        </p:nvPicPr>
        <p:blipFill>
          <a:blip r:embed="rId4">
            <a:alphaModFix/>
          </a:blip>
          <a:stretch>
            <a:fillRect/>
          </a:stretch>
        </p:blipFill>
        <p:spPr>
          <a:xfrm>
            <a:off x="4807850" y="1538450"/>
            <a:ext cx="3805798" cy="2817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18" name="Shape 1418"/>
        <p:cNvGrpSpPr/>
        <p:nvPr/>
      </p:nvGrpSpPr>
      <p:grpSpPr>
        <a:xfrm>
          <a:off x="0" y="0"/>
          <a:ext cx="0" cy="0"/>
          <a:chOff x="0" y="0"/>
          <a:chExt cx="0" cy="0"/>
        </a:xfrm>
      </p:grpSpPr>
      <p:sp>
        <p:nvSpPr>
          <p:cNvPr id="1419" name="Google Shape;1419;p13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20" name="Google Shape;1420;p13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21" name="Google Shape;1421;p13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22" name="Google Shape;1422;p13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23" name="Google Shape;1423;p13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424" name="Google Shape;1424;p13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25" name="Google Shape;1425;p13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26" name="Google Shape;1426;p13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27" name="Google Shape;1427;p13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28" name="Google Shape;1428;p132"/>
          <p:cNvSpPr txBox="1"/>
          <p:nvPr/>
        </p:nvSpPr>
        <p:spPr>
          <a:xfrm>
            <a:off x="484625" y="914400"/>
            <a:ext cx="3960900" cy="3886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1. Launch</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Launch digunakan jika kita ingin memanggil proses tanpa ada nilai kembalian atau yang biasa disebut dengan "fire and forget".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Contoh dari penerapan fungsi tersebut yaitu seperti pada gambar.</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Pada code tersebut, kata Hello, akan ditampilkan terlebih dahulu walaupun dilakukan delay selama 2 detik dan setelah itu kata Coroutines! akan ditampilkan setelahnya.</a:t>
            </a:r>
            <a:endParaRPr sz="1000">
              <a:latin typeface="Montserrat"/>
              <a:ea typeface="Montserrat"/>
              <a:cs typeface="Montserrat"/>
              <a:sym typeface="Montserrat"/>
            </a:endParaRPr>
          </a:p>
        </p:txBody>
      </p:sp>
      <p:sp>
        <p:nvSpPr>
          <p:cNvPr id="1429" name="Google Shape;1429;p132"/>
          <p:cNvSpPr txBox="1"/>
          <p:nvPr/>
        </p:nvSpPr>
        <p:spPr>
          <a:xfrm>
            <a:off x="5432475" y="3816325"/>
            <a:ext cx="3000000" cy="8160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//Output: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Hello,</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Coroutines!</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pic>
        <p:nvPicPr>
          <p:cNvPr id="1430" name="Google Shape;1430;p132"/>
          <p:cNvPicPr preferRelativeResize="0"/>
          <p:nvPr/>
        </p:nvPicPr>
        <p:blipFill>
          <a:blip r:embed="rId4">
            <a:alphaModFix/>
          </a:blip>
          <a:stretch>
            <a:fillRect/>
          </a:stretch>
        </p:blipFill>
        <p:spPr>
          <a:xfrm>
            <a:off x="4606200" y="1367449"/>
            <a:ext cx="4393675" cy="225402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34" name="Shape 1434"/>
        <p:cNvGrpSpPr/>
        <p:nvPr/>
      </p:nvGrpSpPr>
      <p:grpSpPr>
        <a:xfrm>
          <a:off x="0" y="0"/>
          <a:ext cx="0" cy="0"/>
          <a:chOff x="0" y="0"/>
          <a:chExt cx="0" cy="0"/>
        </a:xfrm>
      </p:grpSpPr>
      <p:sp>
        <p:nvSpPr>
          <p:cNvPr id="1435" name="Google Shape;1435;p13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36" name="Google Shape;1436;p13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37" name="Google Shape;1437;p13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38" name="Google Shape;1438;p13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39" name="Google Shape;1439;p13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440" name="Google Shape;1440;p13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41" name="Google Shape;1441;p13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42" name="Google Shape;1442;p13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43" name="Google Shape;1443;p13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44" name="Google Shape;1444;p133"/>
          <p:cNvSpPr txBox="1"/>
          <p:nvPr/>
        </p:nvSpPr>
        <p:spPr>
          <a:xfrm>
            <a:off x="484625" y="914400"/>
            <a:ext cx="3960900" cy="3886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Kok bisa? Padahal jika kita perhatikan lagi, code untuk menampilkan kata Coroutines! dituliskan lebih dulu.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Fungsi delay(1000) yang terdapat di dalam launch digunakan untuk menunda code selama 1 detik.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Delay merupakan fungsi yang spesial pada coroutines. Ia merupakan sebuah suspend function yang tidak akan memblokir sebuah thread.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Selama proses penundaan tersebut, Main thread akan tetap berjalan sehingga fungsi di luar launch akan langsung dijalankan.</a:t>
            </a:r>
            <a:endParaRPr sz="1000">
              <a:latin typeface="Montserrat"/>
              <a:ea typeface="Montserrat"/>
              <a:cs typeface="Montserrat"/>
              <a:sym typeface="Montserrat"/>
            </a:endParaRPr>
          </a:p>
        </p:txBody>
      </p:sp>
      <p:sp>
        <p:nvSpPr>
          <p:cNvPr id="1445" name="Google Shape;1445;p133"/>
          <p:cNvSpPr txBox="1"/>
          <p:nvPr/>
        </p:nvSpPr>
        <p:spPr>
          <a:xfrm>
            <a:off x="5432475" y="3816325"/>
            <a:ext cx="3000000" cy="8160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//Output: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Hello,</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Coroutines!</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pic>
        <p:nvPicPr>
          <p:cNvPr id="1446" name="Google Shape;1446;p133"/>
          <p:cNvPicPr preferRelativeResize="0"/>
          <p:nvPr/>
        </p:nvPicPr>
        <p:blipFill>
          <a:blip r:embed="rId4">
            <a:alphaModFix/>
          </a:blip>
          <a:stretch>
            <a:fillRect/>
          </a:stretch>
        </p:blipFill>
        <p:spPr>
          <a:xfrm>
            <a:off x="4606200" y="1367449"/>
            <a:ext cx="4393675" cy="2254029"/>
          </a:xfrm>
          <a:prstGeom prst="rect">
            <a:avLst/>
          </a:prstGeom>
          <a:noFill/>
          <a:ln>
            <a:noFill/>
          </a:ln>
        </p:spPr>
      </p:pic>
      <p:sp>
        <p:nvSpPr>
          <p:cNvPr id="1447" name="Google Shape;1447;p133"/>
          <p:cNvSpPr/>
          <p:nvPr/>
        </p:nvSpPr>
        <p:spPr>
          <a:xfrm>
            <a:off x="5062150" y="2176750"/>
            <a:ext cx="717300" cy="1794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1" name="Shape 1451"/>
        <p:cNvGrpSpPr/>
        <p:nvPr/>
      </p:nvGrpSpPr>
      <p:grpSpPr>
        <a:xfrm>
          <a:off x="0" y="0"/>
          <a:ext cx="0" cy="0"/>
          <a:chOff x="0" y="0"/>
          <a:chExt cx="0" cy="0"/>
        </a:xfrm>
      </p:grpSpPr>
      <p:sp>
        <p:nvSpPr>
          <p:cNvPr id="1452" name="Google Shape;1452;p13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53" name="Google Shape;1453;p13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54" name="Google Shape;1454;p13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55" name="Google Shape;1455;p13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56" name="Google Shape;1456;p13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457" name="Google Shape;1457;p13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58" name="Google Shape;1458;p13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59" name="Google Shape;1459;p13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60" name="Google Shape;1460;p13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61" name="Google Shape;1461;p134"/>
          <p:cNvSpPr txBox="1"/>
          <p:nvPr/>
        </p:nvSpPr>
        <p:spPr>
          <a:xfrm>
            <a:off x="484625" y="914400"/>
            <a:ext cx="39609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2</a:t>
            </a:r>
            <a:r>
              <a:rPr b="1" lang="en" sz="1200">
                <a:solidFill>
                  <a:schemeClr val="accent1"/>
                </a:solidFill>
                <a:latin typeface="Montserrat"/>
                <a:ea typeface="Montserrat"/>
                <a:cs typeface="Montserrat"/>
                <a:sym typeface="Montserrat"/>
              </a:rPr>
              <a:t>. Async</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Async digunakan jika kita ingin memanggil proses yang dapat mengembalikan nilai dengan suspend function yang disebut dengan await. Contoh dari penerapan-nya bisa cek gambar disamping.</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Disini, kita menggunakan fungsi </a:t>
            </a:r>
            <a:r>
              <a:rPr b="1" lang="en" sz="1000">
                <a:latin typeface="Courier New"/>
                <a:ea typeface="Courier New"/>
                <a:cs typeface="Courier New"/>
                <a:sym typeface="Courier New"/>
              </a:rPr>
              <a:t>async</a:t>
            </a:r>
            <a:r>
              <a:rPr lang="en" sz="1000">
                <a:latin typeface="Montserrat"/>
                <a:ea typeface="Montserrat"/>
                <a:cs typeface="Montserrat"/>
                <a:sym typeface="Montserrat"/>
              </a:rPr>
              <a:t>, dan kemudian membuat </a:t>
            </a:r>
            <a:r>
              <a:rPr b="1" lang="en" sz="1000">
                <a:latin typeface="Montserrat"/>
                <a:ea typeface="Montserrat"/>
                <a:cs typeface="Montserrat"/>
                <a:sym typeface="Montserrat"/>
              </a:rPr>
              <a:t>suspend function </a:t>
            </a:r>
            <a:r>
              <a:rPr lang="en" sz="1000">
                <a:latin typeface="Montserrat"/>
                <a:ea typeface="Montserrat"/>
                <a:cs typeface="Montserrat"/>
                <a:sym typeface="Montserrat"/>
              </a:rPr>
              <a:t>yang memiliki nilai kembalian berupa integer.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Kemudian untuk mendapatkan datanya kita menggunakan fungsi </a:t>
            </a:r>
            <a:r>
              <a:rPr b="1" lang="en" sz="1000">
                <a:latin typeface="Courier New"/>
                <a:ea typeface="Courier New"/>
                <a:cs typeface="Courier New"/>
                <a:sym typeface="Courier New"/>
              </a:rPr>
              <a:t>await()</a:t>
            </a:r>
            <a:r>
              <a:rPr lang="en" sz="1000">
                <a:latin typeface="Montserrat"/>
                <a:ea typeface="Montserrat"/>
                <a:cs typeface="Montserrat"/>
                <a:sym typeface="Montserrat"/>
              </a:rPr>
              <a:t>.</a:t>
            </a:r>
            <a:endParaRPr sz="1000">
              <a:latin typeface="Montserrat"/>
              <a:ea typeface="Montserrat"/>
              <a:cs typeface="Montserrat"/>
              <a:sym typeface="Montserrat"/>
            </a:endParaRPr>
          </a:p>
        </p:txBody>
      </p:sp>
      <p:sp>
        <p:nvSpPr>
          <p:cNvPr id="1462" name="Google Shape;1462;p134"/>
          <p:cNvSpPr txBox="1"/>
          <p:nvPr/>
        </p:nvSpPr>
        <p:spPr>
          <a:xfrm>
            <a:off x="5145800" y="3885525"/>
            <a:ext cx="3000000" cy="8160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//Output: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p:txBody>
      </p:sp>
      <p:pic>
        <p:nvPicPr>
          <p:cNvPr id="1463" name="Google Shape;1463;p134"/>
          <p:cNvPicPr preferRelativeResize="0"/>
          <p:nvPr/>
        </p:nvPicPr>
        <p:blipFill>
          <a:blip r:embed="rId4">
            <a:alphaModFix/>
          </a:blip>
          <a:stretch>
            <a:fillRect/>
          </a:stretch>
        </p:blipFill>
        <p:spPr>
          <a:xfrm>
            <a:off x="4891850" y="1015686"/>
            <a:ext cx="3644100" cy="2778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7" name="Shape 1467"/>
        <p:cNvGrpSpPr/>
        <p:nvPr/>
      </p:nvGrpSpPr>
      <p:grpSpPr>
        <a:xfrm>
          <a:off x="0" y="0"/>
          <a:ext cx="0" cy="0"/>
          <a:chOff x="0" y="0"/>
          <a:chExt cx="0" cy="0"/>
        </a:xfrm>
      </p:grpSpPr>
      <p:sp>
        <p:nvSpPr>
          <p:cNvPr id="1468" name="Google Shape;1468;p13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69" name="Google Shape;1469;p13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70" name="Google Shape;1470;p13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71" name="Google Shape;1471;p13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72" name="Google Shape;1472;p13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473" name="Google Shape;1473;p13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74" name="Google Shape;1474;p13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75" name="Google Shape;1475;p13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76" name="Google Shape;1476;p13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77" name="Google Shape;1477;p135"/>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n" sz="1000">
                <a:latin typeface="Montserrat"/>
                <a:ea typeface="Montserrat"/>
                <a:cs typeface="Montserrat"/>
                <a:sym typeface="Montserrat"/>
              </a:rPr>
              <a:t>Di Kotlin coroutine, </a:t>
            </a:r>
            <a:r>
              <a:rPr b="1" lang="en" sz="1000">
                <a:latin typeface="Montserrat"/>
                <a:ea typeface="Montserrat"/>
                <a:cs typeface="Montserrat"/>
                <a:sym typeface="Montserrat"/>
              </a:rPr>
              <a:t>suspend function </a:t>
            </a:r>
            <a:r>
              <a:rPr lang="en" sz="1000">
                <a:latin typeface="Montserrat"/>
                <a:ea typeface="Montserrat"/>
                <a:cs typeface="Montserrat"/>
                <a:sym typeface="Montserrat"/>
              </a:rPr>
              <a:t>ditulis dengan baik dan selalu aman untuk dipanggil dari Main thread. Perlu diketahui dengan jelas bahwa coroutine akan berjalan di Main thread.</a:t>
            </a:r>
            <a:endParaRPr sz="10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000">
              <a:latin typeface="Montserrat"/>
              <a:ea typeface="Montserrat"/>
              <a:cs typeface="Montserrat"/>
              <a:sym typeface="Montserrat"/>
            </a:endParaRPr>
          </a:p>
          <a:p>
            <a:pPr indent="0" lvl="0" marL="0" rtl="0" algn="just">
              <a:lnSpc>
                <a:spcPct val="100000"/>
              </a:lnSpc>
              <a:spcBef>
                <a:spcPts val="0"/>
              </a:spcBef>
              <a:spcAft>
                <a:spcPts val="0"/>
              </a:spcAft>
              <a:buNone/>
            </a:pPr>
            <a:r>
              <a:rPr lang="en" sz="1000">
                <a:latin typeface="Montserrat"/>
                <a:ea typeface="Montserrat"/>
                <a:cs typeface="Montserrat"/>
                <a:sym typeface="Montserrat"/>
              </a:rPr>
              <a:t>Sebenarnya, itu adalah ide yang sangat bagus untuk menggunakan </a:t>
            </a:r>
            <a:r>
              <a:rPr b="1" lang="en" sz="1000">
                <a:latin typeface="Courier New"/>
                <a:ea typeface="Courier New"/>
                <a:cs typeface="Courier New"/>
                <a:sym typeface="Courier New"/>
              </a:rPr>
              <a:t>Dispatchers.Main.immediate </a:t>
            </a:r>
            <a:r>
              <a:rPr lang="en" sz="1000">
                <a:latin typeface="Montserrat"/>
                <a:ea typeface="Montserrat"/>
                <a:cs typeface="Montserrat"/>
                <a:sym typeface="Montserrat"/>
              </a:rPr>
              <a:t>ketika launching coroutine sebagai respon terhadap UI event. </a:t>
            </a:r>
            <a:endParaRPr sz="10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000">
              <a:latin typeface="Montserrat"/>
              <a:ea typeface="Montserrat"/>
              <a:cs typeface="Montserrat"/>
              <a:sym typeface="Montserrat"/>
            </a:endParaRPr>
          </a:p>
        </p:txBody>
      </p:sp>
      <p:pic>
        <p:nvPicPr>
          <p:cNvPr id="1478" name="Google Shape;1478;p135"/>
          <p:cNvPicPr preferRelativeResize="0"/>
          <p:nvPr/>
        </p:nvPicPr>
        <p:blipFill>
          <a:blip r:embed="rId4">
            <a:alphaModFix/>
          </a:blip>
          <a:stretch>
            <a:fillRect/>
          </a:stretch>
        </p:blipFill>
        <p:spPr>
          <a:xfrm>
            <a:off x="4788425" y="1345417"/>
            <a:ext cx="3825224" cy="332465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2" name="Shape 1482"/>
        <p:cNvGrpSpPr/>
        <p:nvPr/>
      </p:nvGrpSpPr>
      <p:grpSpPr>
        <a:xfrm>
          <a:off x="0" y="0"/>
          <a:ext cx="0" cy="0"/>
          <a:chOff x="0" y="0"/>
          <a:chExt cx="0" cy="0"/>
        </a:xfrm>
      </p:grpSpPr>
      <p:sp>
        <p:nvSpPr>
          <p:cNvPr id="1483" name="Google Shape;1483;p13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4" name="Google Shape;1484;p13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5" name="Google Shape;1485;p13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6" name="Google Shape;1486;p13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7" name="Google Shape;1487;p13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488" name="Google Shape;1488;p13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89" name="Google Shape;1489;p13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90" name="Google Shape;1490;p13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91" name="Google Shape;1491;p13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92" name="Google Shape;1492;p136"/>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n" sz="1000">
                <a:latin typeface="Montserrat"/>
                <a:ea typeface="Montserrat"/>
                <a:cs typeface="Montserrat"/>
                <a:sym typeface="Montserrat"/>
              </a:rPr>
              <a:t>Dengan begitu, jika kita tidak melakukan sebuah task yang berjalan cukup lama yang membutuhkan main-safety, hasilnya dapat tersedia di frame berikutnya untuk user.</a:t>
            </a:r>
            <a:endParaRPr sz="10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000">
              <a:latin typeface="Montserrat"/>
              <a:ea typeface="Montserrat"/>
              <a:cs typeface="Montserrat"/>
              <a:sym typeface="Montserrat"/>
            </a:endParaRPr>
          </a:p>
          <a:p>
            <a:pPr indent="0" lvl="0" marL="0" rtl="0" algn="just">
              <a:lnSpc>
                <a:spcPct val="100000"/>
              </a:lnSpc>
              <a:spcBef>
                <a:spcPts val="0"/>
              </a:spcBef>
              <a:spcAft>
                <a:spcPts val="0"/>
              </a:spcAft>
              <a:buNone/>
            </a:pPr>
            <a:r>
              <a:rPr lang="en" sz="1000">
                <a:latin typeface="Montserrat"/>
                <a:ea typeface="Montserrat"/>
                <a:cs typeface="Montserrat"/>
                <a:sym typeface="Montserrat"/>
              </a:rPr>
              <a:t>Coroutine akan berjalan di Main thread, dan </a:t>
            </a:r>
            <a:r>
              <a:rPr b="1" lang="en" sz="1000">
                <a:latin typeface="Montserrat"/>
                <a:ea typeface="Montserrat"/>
                <a:cs typeface="Montserrat"/>
                <a:sym typeface="Montserrat"/>
              </a:rPr>
              <a:t>suspend </a:t>
            </a:r>
            <a:r>
              <a:rPr lang="en" sz="1000">
                <a:latin typeface="Montserrat"/>
                <a:ea typeface="Montserrat"/>
                <a:cs typeface="Montserrat"/>
                <a:sym typeface="Montserrat"/>
              </a:rPr>
              <a:t>tidak berarti berjalan di background. </a:t>
            </a:r>
            <a:endParaRPr sz="10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000">
              <a:latin typeface="Montserrat"/>
              <a:ea typeface="Montserrat"/>
              <a:cs typeface="Montserrat"/>
              <a:sym typeface="Montserrat"/>
            </a:endParaRPr>
          </a:p>
        </p:txBody>
      </p:sp>
      <p:pic>
        <p:nvPicPr>
          <p:cNvPr id="1493" name="Google Shape;1493;p136"/>
          <p:cNvPicPr preferRelativeResize="0"/>
          <p:nvPr/>
        </p:nvPicPr>
        <p:blipFill>
          <a:blip r:embed="rId4">
            <a:alphaModFix/>
          </a:blip>
          <a:stretch>
            <a:fillRect/>
          </a:stretch>
        </p:blipFill>
        <p:spPr>
          <a:xfrm>
            <a:off x="5398025" y="940725"/>
            <a:ext cx="2629706" cy="3886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97" name="Shape 1497"/>
        <p:cNvGrpSpPr/>
        <p:nvPr/>
      </p:nvGrpSpPr>
      <p:grpSpPr>
        <a:xfrm>
          <a:off x="0" y="0"/>
          <a:ext cx="0" cy="0"/>
          <a:chOff x="0" y="0"/>
          <a:chExt cx="0" cy="0"/>
        </a:xfrm>
      </p:grpSpPr>
      <p:sp>
        <p:nvSpPr>
          <p:cNvPr id="1498" name="Google Shape;1498;p13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99" name="Google Shape;1499;p13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00" name="Google Shape;1500;p13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01" name="Google Shape;1501;p13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02" name="Google Shape;1502;p13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503" name="Google Shape;1503;p13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04" name="Google Shape;1504;p13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05" name="Google Shape;1505;p13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06" name="Google Shape;1506;p13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07" name="Google Shape;1507;p137"/>
          <p:cNvSpPr txBox="1"/>
          <p:nvPr/>
        </p:nvSpPr>
        <p:spPr>
          <a:xfrm>
            <a:off x="484625" y="914400"/>
            <a:ext cx="4151400" cy="3886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latin typeface="Montserrat"/>
                <a:ea typeface="Montserrat"/>
                <a:cs typeface="Montserrat"/>
                <a:sym typeface="Montserrat"/>
              </a:rPr>
              <a:t>Untuk menghandle fungsi yang bekerja terlalu lambat pada Main thread</a:t>
            </a:r>
            <a:r>
              <a:rPr lang="en" sz="1000">
                <a:latin typeface="Montserrat"/>
                <a:ea typeface="Montserrat"/>
                <a:cs typeface="Montserrat"/>
                <a:sym typeface="Montserrat"/>
              </a:rPr>
              <a:t>, kita dapat memberi tahu coroutine untuk melakukan pekerjaan secara Default atau IO.</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Di Kotlin, </a:t>
            </a:r>
            <a:r>
              <a:rPr b="1" lang="en" sz="1000">
                <a:latin typeface="Montserrat"/>
                <a:ea typeface="Montserrat"/>
                <a:cs typeface="Montserrat"/>
                <a:sym typeface="Montserrat"/>
              </a:rPr>
              <a:t>semua coroutine harus berjalan di dispatcher</a:t>
            </a:r>
            <a:r>
              <a:rPr lang="en" sz="1000">
                <a:latin typeface="Montserrat"/>
                <a:ea typeface="Montserrat"/>
                <a:cs typeface="Montserrat"/>
                <a:sym typeface="Montserrat"/>
              </a:rPr>
              <a:t> - bahkan ketika mereka berjalan di Main thread.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Coroutine dapat men-suspend diri mereka sendiri, dan operator adalah hal yang tahu bagaimana melanjutkannya.</a:t>
            </a:r>
            <a:endParaRPr sz="1000">
              <a:latin typeface="Montserrat"/>
              <a:ea typeface="Montserrat"/>
              <a:cs typeface="Montserrat"/>
              <a:sym typeface="Montserrat"/>
            </a:endParaRPr>
          </a:p>
        </p:txBody>
      </p:sp>
      <p:pic>
        <p:nvPicPr>
          <p:cNvPr id="1508" name="Google Shape;1508;p137"/>
          <p:cNvPicPr preferRelativeResize="0"/>
          <p:nvPr/>
        </p:nvPicPr>
        <p:blipFill>
          <a:blip r:embed="rId4">
            <a:alphaModFix/>
          </a:blip>
          <a:stretch>
            <a:fillRect/>
          </a:stretch>
        </p:blipFill>
        <p:spPr>
          <a:xfrm>
            <a:off x="5330253" y="914100"/>
            <a:ext cx="2615048" cy="3886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12" name="Shape 1512"/>
        <p:cNvGrpSpPr/>
        <p:nvPr/>
      </p:nvGrpSpPr>
      <p:grpSpPr>
        <a:xfrm>
          <a:off x="0" y="0"/>
          <a:ext cx="0" cy="0"/>
          <a:chOff x="0" y="0"/>
          <a:chExt cx="0" cy="0"/>
        </a:xfrm>
      </p:grpSpPr>
      <p:sp>
        <p:nvSpPr>
          <p:cNvPr id="1513" name="Google Shape;1513;p13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14" name="Google Shape;1514;p13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15" name="Google Shape;1515;p13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16" name="Google Shape;1516;p13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17" name="Google Shape;1517;p13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518" name="Google Shape;1518;p13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19" name="Google Shape;1519;p13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20" name="Google Shape;1520;p13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21" name="Google Shape;1521;p13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22" name="Google Shape;1522;p138"/>
          <p:cNvSpPr txBox="1"/>
          <p:nvPr/>
        </p:nvSpPr>
        <p:spPr>
          <a:xfrm>
            <a:off x="509575" y="914400"/>
            <a:ext cx="39996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Coroutine Dispatcher, apa lagi tuh?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Untuk menentukan di mana coroutine harus dijalankan, Kotlin menyediakan tiga Dispatcher yang dapat kita gunakan untuk pengiriman thread.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Dispatcher ini juga berfungsi untuk mengetahui di mana proses coroutine kita sedang berjalan.</a:t>
            </a:r>
            <a:endParaRPr sz="1000">
              <a:solidFill>
                <a:schemeClr val="dk1"/>
              </a:solidFill>
              <a:latin typeface="Montserrat"/>
              <a:ea typeface="Montserrat"/>
              <a:cs typeface="Montserrat"/>
              <a:sym typeface="Montserrat"/>
            </a:endParaRPr>
          </a:p>
          <a:p>
            <a:pPr indent="0" lvl="0" marL="0" rtl="0" algn="l">
              <a:lnSpc>
                <a:spcPct val="115000"/>
              </a:lnSpc>
              <a:spcBef>
                <a:spcPts val="1000"/>
              </a:spcBef>
              <a:spcAft>
                <a:spcPts val="0"/>
              </a:spcAft>
              <a:buNone/>
            </a:pPr>
            <a:r>
              <a:rPr lang="en" sz="1000">
                <a:solidFill>
                  <a:schemeClr val="dk1"/>
                </a:solidFill>
                <a:latin typeface="Montserrat"/>
                <a:ea typeface="Montserrat"/>
                <a:cs typeface="Montserrat"/>
                <a:sym typeface="Montserrat"/>
              </a:rPr>
              <a:t>Berikut merupakan Dispatcher yang terdapat pada Kotlin:</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Dispatcher.Main</a:t>
            </a:r>
            <a:endParaRPr b="1" sz="1000">
              <a:solidFill>
                <a:srgbClr val="F2AB2F"/>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Dispatchers.IO</a:t>
            </a:r>
            <a:endParaRPr b="1" sz="1000">
              <a:solidFill>
                <a:srgbClr val="F2AB2F"/>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AutoNum type="arabicPeriod"/>
            </a:pPr>
            <a:r>
              <a:rPr b="1" lang="en" sz="1000">
                <a:solidFill>
                  <a:srgbClr val="F2AB2F"/>
                </a:solidFill>
                <a:latin typeface="Montserrat"/>
                <a:ea typeface="Montserrat"/>
                <a:cs typeface="Montserrat"/>
                <a:sym typeface="Montserrat"/>
              </a:rPr>
              <a:t>Dispatcher.Default</a:t>
            </a:r>
            <a:endParaRPr b="1" sz="1000">
              <a:solidFill>
                <a:srgbClr val="F2AB2F"/>
              </a:solidFill>
              <a:latin typeface="Montserrat"/>
              <a:ea typeface="Montserrat"/>
              <a:cs typeface="Montserrat"/>
              <a:sym typeface="Montserrat"/>
            </a:endParaRPr>
          </a:p>
        </p:txBody>
      </p:sp>
      <p:pic>
        <p:nvPicPr>
          <p:cNvPr id="1523" name="Google Shape;1523;p138"/>
          <p:cNvPicPr preferRelativeResize="0"/>
          <p:nvPr/>
        </p:nvPicPr>
        <p:blipFill>
          <a:blip r:embed="rId4">
            <a:alphaModFix/>
          </a:blip>
          <a:stretch>
            <a:fillRect/>
          </a:stretch>
        </p:blipFill>
        <p:spPr>
          <a:xfrm>
            <a:off x="5489450" y="881750"/>
            <a:ext cx="2740062" cy="38861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2" name="Shape 392"/>
        <p:cNvGrpSpPr/>
        <p:nvPr/>
      </p:nvGrpSpPr>
      <p:grpSpPr>
        <a:xfrm>
          <a:off x="0" y="0"/>
          <a:ext cx="0" cy="0"/>
          <a:chOff x="0" y="0"/>
          <a:chExt cx="0" cy="0"/>
        </a:xfrm>
      </p:grpSpPr>
      <p:sp>
        <p:nvSpPr>
          <p:cNvPr id="393" name="Google Shape;393;p6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4" name="Google Shape;394;p6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5" name="Google Shape;395;p6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6" name="Google Shape;396;p6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7" name="Google Shape;397;p6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Pengenalan Background Process</a:t>
            </a:r>
            <a:endParaRPr b="1" i="0" sz="1100" u="none" cap="none" strike="noStrike">
              <a:solidFill>
                <a:srgbClr val="FFFFFF"/>
              </a:solidFill>
              <a:latin typeface="Montserrat"/>
              <a:ea typeface="Montserrat"/>
              <a:cs typeface="Montserrat"/>
              <a:sym typeface="Montserrat"/>
            </a:endParaRPr>
          </a:p>
        </p:txBody>
      </p:sp>
      <p:sp>
        <p:nvSpPr>
          <p:cNvPr id="398" name="Google Shape;398;p6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99" name="Google Shape;399;p6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00" name="Google Shape;400;p6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01" name="Google Shape;401;p6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02" name="Google Shape;402;p6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Nah, karena Main Thread atau UI Thread nggak bisa ditambahin thread lain kita manfaatin tuh background main thread.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Kita pingin nih proses aplikasi kita tetep jalan tanpa harus membebani Main Thread. Sehingga kita membuat thread berbeda, yang tidak dijalankan di main thread</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Kalau tetep nekat, wuh siap siap deh kena not responding atau freezing! </a:t>
            </a:r>
            <a:endParaRPr sz="1000">
              <a:solidFill>
                <a:schemeClr val="dk1"/>
              </a:solidFill>
              <a:latin typeface="Montserrat"/>
              <a:ea typeface="Montserrat"/>
              <a:cs typeface="Montserrat"/>
              <a:sym typeface="Montserrat"/>
            </a:endParaRPr>
          </a:p>
        </p:txBody>
      </p:sp>
      <p:pic>
        <p:nvPicPr>
          <p:cNvPr id="403" name="Google Shape;403;p67"/>
          <p:cNvPicPr preferRelativeResize="0"/>
          <p:nvPr/>
        </p:nvPicPr>
        <p:blipFill>
          <a:blip r:embed="rId4">
            <a:alphaModFix/>
          </a:blip>
          <a:stretch>
            <a:fillRect/>
          </a:stretch>
        </p:blipFill>
        <p:spPr>
          <a:xfrm>
            <a:off x="5169425" y="914400"/>
            <a:ext cx="3077850" cy="388619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7" name="Shape 1527"/>
        <p:cNvGrpSpPr/>
        <p:nvPr/>
      </p:nvGrpSpPr>
      <p:grpSpPr>
        <a:xfrm>
          <a:off x="0" y="0"/>
          <a:ext cx="0" cy="0"/>
          <a:chOff x="0" y="0"/>
          <a:chExt cx="0" cy="0"/>
        </a:xfrm>
      </p:grpSpPr>
      <p:sp>
        <p:nvSpPr>
          <p:cNvPr id="1528" name="Google Shape;1528;p13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29" name="Google Shape;1529;p13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0" name="Google Shape;1530;p13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1" name="Google Shape;1531;p13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2" name="Google Shape;1532;p13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533" name="Google Shape;1533;p13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34" name="Google Shape;1534;p13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35" name="Google Shape;1535;p13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36" name="Google Shape;1536;p13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37" name="Google Shape;1537;p139"/>
          <p:cNvSpPr txBox="1"/>
          <p:nvPr/>
        </p:nvSpPr>
        <p:spPr>
          <a:xfrm>
            <a:off x="509575" y="914400"/>
            <a:ext cx="39996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1. Dispatcher.Main</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Berfungsi untuk </a:t>
            </a:r>
            <a:r>
              <a:rPr b="1" lang="en" sz="1000">
                <a:latin typeface="Montserrat"/>
                <a:ea typeface="Montserrat"/>
                <a:cs typeface="Montserrat"/>
                <a:sym typeface="Montserrat"/>
              </a:rPr>
              <a:t>menjalankan fungsi Main thread</a:t>
            </a:r>
            <a:r>
              <a:rPr lang="en" sz="1000">
                <a:latin typeface="Montserrat"/>
                <a:ea typeface="Montserrat"/>
                <a:cs typeface="Montserrat"/>
                <a:sym typeface="Montserrat"/>
              </a:rPr>
              <a:t>, berinteraksi dengan UI dan melakukan cahaya kerja. </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Selain itu tugas Dispatcher ini meliputi :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Memanggil suspend function,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Memanggil UI function, </a:t>
            </a:r>
            <a:endParaRPr sz="1000">
              <a:latin typeface="Montserrat"/>
              <a:ea typeface="Montserrat"/>
              <a:cs typeface="Montserrat"/>
              <a:sym typeface="Montserrat"/>
            </a:endParaRPr>
          </a:p>
          <a:p>
            <a:pPr indent="-292100" lvl="0" marL="45720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Updating LiveData.</a:t>
            </a:r>
            <a:endParaRPr sz="1000">
              <a:latin typeface="Montserrat"/>
              <a:ea typeface="Montserrat"/>
              <a:cs typeface="Montserrat"/>
              <a:sym typeface="Montserrat"/>
            </a:endParaRPr>
          </a:p>
        </p:txBody>
      </p:sp>
      <p:pic>
        <p:nvPicPr>
          <p:cNvPr id="1538" name="Google Shape;1538;p139"/>
          <p:cNvPicPr preferRelativeResize="0"/>
          <p:nvPr/>
        </p:nvPicPr>
        <p:blipFill>
          <a:blip r:embed="rId4">
            <a:alphaModFix/>
          </a:blip>
          <a:stretch>
            <a:fillRect/>
          </a:stretch>
        </p:blipFill>
        <p:spPr>
          <a:xfrm>
            <a:off x="5184650" y="873600"/>
            <a:ext cx="3001932" cy="388619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42" name="Shape 1542"/>
        <p:cNvGrpSpPr/>
        <p:nvPr/>
      </p:nvGrpSpPr>
      <p:grpSpPr>
        <a:xfrm>
          <a:off x="0" y="0"/>
          <a:ext cx="0" cy="0"/>
          <a:chOff x="0" y="0"/>
          <a:chExt cx="0" cy="0"/>
        </a:xfrm>
      </p:grpSpPr>
      <p:sp>
        <p:nvSpPr>
          <p:cNvPr id="1543" name="Google Shape;1543;p14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4" name="Google Shape;1544;p14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5" name="Google Shape;1545;p14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6" name="Google Shape;1546;p14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7" name="Google Shape;1547;p14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548" name="Google Shape;1548;p14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49" name="Google Shape;1549;p14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50" name="Google Shape;1550;p14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51" name="Google Shape;1551;p14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52" name="Google Shape;1552;p140"/>
          <p:cNvSpPr txBox="1"/>
          <p:nvPr/>
        </p:nvSpPr>
        <p:spPr>
          <a:xfrm>
            <a:off x="509575" y="914400"/>
            <a:ext cx="36378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2. Dispatchers.IO</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Berfungsi untuk </a:t>
            </a:r>
            <a:r>
              <a:rPr b="1" lang="en" sz="1000">
                <a:solidFill>
                  <a:schemeClr val="dk1"/>
                </a:solidFill>
                <a:latin typeface="Montserrat"/>
                <a:ea typeface="Montserrat"/>
                <a:cs typeface="Montserrat"/>
                <a:sym typeface="Montserrat"/>
              </a:rPr>
              <a:t>mengoptimalkan disk dan jaringan I/O dari thread</a:t>
            </a:r>
            <a:r>
              <a:rPr lang="en" sz="1000">
                <a:solidFill>
                  <a:schemeClr val="dk1"/>
                </a:solidFill>
                <a:latin typeface="Montserrat"/>
                <a:ea typeface="Montserrat"/>
                <a:cs typeface="Montserrat"/>
                <a:sym typeface="Montserrat"/>
              </a:rPr>
              <a:t>. Seperti menulis atau mengambil data ke database dan ke server.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Selain itu tugas Dispatcher ini meliputi :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Database*,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Read/write files,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Network**.</a:t>
            </a:r>
            <a:endParaRPr b="1" sz="1200">
              <a:solidFill>
                <a:schemeClr val="accent1"/>
              </a:solidFill>
              <a:latin typeface="Montserrat"/>
              <a:ea typeface="Montserrat"/>
              <a:cs typeface="Montserrat"/>
              <a:sym typeface="Montserrat"/>
            </a:endParaRPr>
          </a:p>
        </p:txBody>
      </p:sp>
      <p:pic>
        <p:nvPicPr>
          <p:cNvPr id="1553" name="Google Shape;1553;p140"/>
          <p:cNvPicPr preferRelativeResize="0"/>
          <p:nvPr/>
        </p:nvPicPr>
        <p:blipFill>
          <a:blip r:embed="rId4">
            <a:alphaModFix/>
          </a:blip>
          <a:stretch>
            <a:fillRect/>
          </a:stretch>
        </p:blipFill>
        <p:spPr>
          <a:xfrm>
            <a:off x="4283625" y="2230299"/>
            <a:ext cx="4330025" cy="22495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57" name="Shape 1557"/>
        <p:cNvGrpSpPr/>
        <p:nvPr/>
      </p:nvGrpSpPr>
      <p:grpSpPr>
        <a:xfrm>
          <a:off x="0" y="0"/>
          <a:ext cx="0" cy="0"/>
          <a:chOff x="0" y="0"/>
          <a:chExt cx="0" cy="0"/>
        </a:xfrm>
      </p:grpSpPr>
      <p:sp>
        <p:nvSpPr>
          <p:cNvPr id="1558" name="Google Shape;1558;p14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59" name="Google Shape;1559;p14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60" name="Google Shape;1560;p14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61" name="Google Shape;1561;p14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62" name="Google Shape;1562;p14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563" name="Google Shape;1563;p14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64" name="Google Shape;1564;p14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65" name="Google Shape;1565;p14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66" name="Google Shape;1566;p14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67" name="Google Shape;1567;p141"/>
          <p:cNvSpPr txBox="1"/>
          <p:nvPr/>
        </p:nvSpPr>
        <p:spPr>
          <a:xfrm>
            <a:off x="509575" y="914400"/>
            <a:ext cx="39996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200">
                <a:solidFill>
                  <a:schemeClr val="accent1"/>
                </a:solidFill>
                <a:latin typeface="Montserrat"/>
                <a:ea typeface="Montserrat"/>
                <a:cs typeface="Montserrat"/>
                <a:sym typeface="Montserrat"/>
              </a:rPr>
              <a:t>3. Dispatcher.Default</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Berfungsi untuk </a:t>
            </a:r>
            <a:r>
              <a:rPr b="1" lang="en" sz="1000">
                <a:solidFill>
                  <a:schemeClr val="dk1"/>
                </a:solidFill>
                <a:latin typeface="Montserrat"/>
                <a:ea typeface="Montserrat"/>
                <a:cs typeface="Montserrat"/>
                <a:sym typeface="Montserrat"/>
              </a:rPr>
              <a:t>mengoptimalkan pekerjaan intensif CPU dari thread</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Dispatcher ini akan digunakan secara default jika tidak ada Dispatcher yang didefinisikan.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Selain itu tugas Dispatcher ini meliputi :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Sorting list,</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Parsing JSON,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DiffUtils.</a:t>
            </a:r>
            <a:endParaRPr b="1" sz="1200">
              <a:solidFill>
                <a:schemeClr val="accent1"/>
              </a:solidFill>
              <a:latin typeface="Montserrat"/>
              <a:ea typeface="Montserrat"/>
              <a:cs typeface="Montserrat"/>
              <a:sym typeface="Montserrat"/>
            </a:endParaRPr>
          </a:p>
        </p:txBody>
      </p:sp>
      <p:pic>
        <p:nvPicPr>
          <p:cNvPr id="1568" name="Google Shape;1568;p141"/>
          <p:cNvPicPr preferRelativeResize="0"/>
          <p:nvPr/>
        </p:nvPicPr>
        <p:blipFill>
          <a:blip r:embed="rId4">
            <a:alphaModFix/>
          </a:blip>
          <a:stretch>
            <a:fillRect/>
          </a:stretch>
        </p:blipFill>
        <p:spPr>
          <a:xfrm>
            <a:off x="4432975" y="932314"/>
            <a:ext cx="4180676" cy="403061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2" name="Shape 1572"/>
        <p:cNvGrpSpPr/>
        <p:nvPr/>
      </p:nvGrpSpPr>
      <p:grpSpPr>
        <a:xfrm>
          <a:off x="0" y="0"/>
          <a:ext cx="0" cy="0"/>
          <a:chOff x="0" y="0"/>
          <a:chExt cx="0" cy="0"/>
        </a:xfrm>
      </p:grpSpPr>
      <p:sp>
        <p:nvSpPr>
          <p:cNvPr id="1573" name="Google Shape;1573;p14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74" name="Google Shape;1574;p14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75" name="Google Shape;1575;p14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76" name="Google Shape;1576;p14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77" name="Google Shape;1577;p14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578" name="Google Shape;1578;p14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79" name="Google Shape;1579;p14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80" name="Google Shape;1580;p14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81" name="Google Shape;1581;p14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82" name="Google Shape;1582;p142"/>
          <p:cNvSpPr txBox="1"/>
          <p:nvPr/>
        </p:nvSpPr>
        <p:spPr>
          <a:xfrm>
            <a:off x="484625" y="914400"/>
            <a:ext cx="39609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Coroutines punya hubungan sama library lain looh!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Room akan memberikan main-safety secara otomatis jika kita menggunakan suspend functions, RxJava, atau LiveData.</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Networking libraries seperti Retrofit dan Volley mengelola thread mereka sendiri dan tidak memerlukan main-safety yang eksplisit dalam code kita saat digunakan dengan coroutine Kotlin.</a:t>
            </a:r>
            <a:endParaRPr sz="1000">
              <a:latin typeface="Montserrat"/>
              <a:ea typeface="Montserrat"/>
              <a:cs typeface="Montserrat"/>
              <a:sym typeface="Montserrat"/>
            </a:endParaRPr>
          </a:p>
        </p:txBody>
      </p:sp>
      <p:pic>
        <p:nvPicPr>
          <p:cNvPr id="1583" name="Google Shape;1583;p142"/>
          <p:cNvPicPr preferRelativeResize="0"/>
          <p:nvPr/>
        </p:nvPicPr>
        <p:blipFill>
          <a:blip r:embed="rId4">
            <a:alphaModFix amt="0"/>
          </a:blip>
          <a:stretch>
            <a:fillRect/>
          </a:stretch>
        </p:blipFill>
        <p:spPr>
          <a:xfrm>
            <a:off x="4658600" y="1569700"/>
            <a:ext cx="4333002" cy="1298949"/>
          </a:xfrm>
          <a:prstGeom prst="rect">
            <a:avLst/>
          </a:prstGeom>
          <a:noFill/>
          <a:ln>
            <a:noFill/>
          </a:ln>
        </p:spPr>
      </p:pic>
      <p:pic>
        <p:nvPicPr>
          <p:cNvPr id="1584" name="Google Shape;1584;p142"/>
          <p:cNvPicPr preferRelativeResize="0"/>
          <p:nvPr/>
        </p:nvPicPr>
        <p:blipFill>
          <a:blip r:embed="rId5">
            <a:alphaModFix/>
          </a:blip>
          <a:stretch>
            <a:fillRect/>
          </a:stretch>
        </p:blipFill>
        <p:spPr>
          <a:xfrm>
            <a:off x="4636000" y="1569696"/>
            <a:ext cx="3960899" cy="2928129"/>
          </a:xfrm>
          <a:prstGeom prst="rect">
            <a:avLst/>
          </a:prstGeom>
          <a:noFill/>
          <a:ln>
            <a:noFill/>
          </a:ln>
        </p:spPr>
      </p:pic>
      <p:pic>
        <p:nvPicPr>
          <p:cNvPr id="1585" name="Google Shape;1585;p142"/>
          <p:cNvPicPr preferRelativeResize="0"/>
          <p:nvPr/>
        </p:nvPicPr>
        <p:blipFill>
          <a:blip r:embed="rId6">
            <a:alphaModFix/>
          </a:blip>
          <a:stretch>
            <a:fillRect/>
          </a:stretch>
        </p:blipFill>
        <p:spPr>
          <a:xfrm>
            <a:off x="5712575" y="1790925"/>
            <a:ext cx="463924" cy="46392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9" name="Shape 1589"/>
        <p:cNvGrpSpPr/>
        <p:nvPr/>
      </p:nvGrpSpPr>
      <p:grpSpPr>
        <a:xfrm>
          <a:off x="0" y="0"/>
          <a:ext cx="0" cy="0"/>
          <a:chOff x="0" y="0"/>
          <a:chExt cx="0" cy="0"/>
        </a:xfrm>
      </p:grpSpPr>
      <p:sp>
        <p:nvSpPr>
          <p:cNvPr id="1590" name="Google Shape;1590;p14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91" name="Google Shape;1591;p14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92" name="Google Shape;1592;p14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93" name="Google Shape;1593;p14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94" name="Google Shape;1594;p14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Android Background Process: Thread - Coroutine</a:t>
            </a:r>
            <a:endParaRPr b="1" i="0" sz="1100" u="none" cap="none" strike="noStrike">
              <a:solidFill>
                <a:srgbClr val="FFFFFF"/>
              </a:solidFill>
              <a:latin typeface="Montserrat"/>
              <a:ea typeface="Montserrat"/>
              <a:cs typeface="Montserrat"/>
              <a:sym typeface="Montserrat"/>
            </a:endParaRPr>
          </a:p>
        </p:txBody>
      </p:sp>
      <p:sp>
        <p:nvSpPr>
          <p:cNvPr id="1595" name="Google Shape;1595;p14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96" name="Google Shape;1596;p14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597" name="Google Shape;1597;p14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598" name="Google Shape;1598;p14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99" name="Google Shape;1599;p143"/>
          <p:cNvSpPr txBox="1"/>
          <p:nvPr/>
        </p:nvSpPr>
        <p:spPr>
          <a:xfrm>
            <a:off x="484625" y="914400"/>
            <a:ext cx="39609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Penerapan Coroutines nggak berhenti disitu aja loh!</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Masih banyak lagi contoh untuk penerapan dari coroutine sendiri. Pada materi yang kita bahas ini hanya sebagian kecil pemanfaatan coroutine pada aplikasi.</a:t>
            </a:r>
            <a:endParaRPr sz="1000">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latin typeface="Montserrat"/>
                <a:ea typeface="Montserrat"/>
                <a:cs typeface="Montserrat"/>
                <a:sym typeface="Montserrat"/>
              </a:rPr>
              <a:t>Kita dapat membaca lebih jauh pada materi di </a:t>
            </a:r>
            <a:r>
              <a:rPr lang="en" sz="1000" u="sng">
                <a:solidFill>
                  <a:schemeClr val="hlink"/>
                </a:solidFill>
                <a:latin typeface="Montserrat"/>
                <a:ea typeface="Montserrat"/>
                <a:cs typeface="Montserrat"/>
                <a:sym typeface="Montserrat"/>
                <a:hlinkClick r:id="rId4"/>
              </a:rPr>
              <a:t>Coroutines on Android</a:t>
            </a:r>
            <a:r>
              <a:rPr lang="en" sz="1000">
                <a:latin typeface="Montserrat"/>
                <a:ea typeface="Montserrat"/>
                <a:cs typeface="Montserrat"/>
                <a:sym typeface="Montserrat"/>
              </a:rPr>
              <a:t> </a:t>
            </a:r>
            <a:r>
              <a:rPr lang="en" sz="1000">
                <a:latin typeface="Montserrat"/>
                <a:ea typeface="Montserrat"/>
                <a:cs typeface="Montserrat"/>
                <a:sym typeface="Montserrat"/>
              </a:rPr>
              <a:t>atau pada </a:t>
            </a:r>
            <a:r>
              <a:rPr lang="en" sz="1000" u="sng">
                <a:solidFill>
                  <a:schemeClr val="hlink"/>
                </a:solidFill>
                <a:latin typeface="Montserrat"/>
                <a:ea typeface="Montserrat"/>
                <a:cs typeface="Montserrat"/>
                <a:sym typeface="Montserrat"/>
                <a:hlinkClick r:id="rId5"/>
              </a:rPr>
              <a:t>Coroutines in Kotlinlang</a:t>
            </a:r>
            <a:endParaRPr sz="1000">
              <a:latin typeface="Montserrat"/>
              <a:ea typeface="Montserrat"/>
              <a:cs typeface="Montserrat"/>
              <a:sym typeface="Montserrat"/>
            </a:endParaRPr>
          </a:p>
        </p:txBody>
      </p:sp>
      <p:pic>
        <p:nvPicPr>
          <p:cNvPr id="1600" name="Google Shape;1600;p143"/>
          <p:cNvPicPr preferRelativeResize="0"/>
          <p:nvPr/>
        </p:nvPicPr>
        <p:blipFill>
          <a:blip r:embed="rId6">
            <a:alphaModFix/>
          </a:blip>
          <a:stretch>
            <a:fillRect/>
          </a:stretch>
        </p:blipFill>
        <p:spPr>
          <a:xfrm flipH="1">
            <a:off x="5782050" y="952500"/>
            <a:ext cx="2032297" cy="388619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44"/>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06" name="Google Shape;1606;p144"/>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Referensi dan bacaan lebih lanjut</a:t>
            </a:r>
            <a:endParaRPr>
              <a:latin typeface="Montserrat"/>
              <a:ea typeface="Montserrat"/>
              <a:cs typeface="Montserrat"/>
              <a:sym typeface="Montserrat"/>
            </a:endParaRPr>
          </a:p>
        </p:txBody>
      </p:sp>
      <p:pic>
        <p:nvPicPr>
          <p:cNvPr id="1607" name="Google Shape;1607;p144"/>
          <p:cNvPicPr preferRelativeResize="0"/>
          <p:nvPr/>
        </p:nvPicPr>
        <p:blipFill rotWithShape="1">
          <a:blip r:embed="rId3">
            <a:alphaModFix/>
          </a:blip>
          <a:srcRect b="0" l="0" r="0" t="0"/>
          <a:stretch/>
        </p:blipFill>
        <p:spPr>
          <a:xfrm>
            <a:off x="5638796" y="1097113"/>
            <a:ext cx="2743199" cy="3511629"/>
          </a:xfrm>
          <a:prstGeom prst="rect">
            <a:avLst/>
          </a:prstGeom>
          <a:noFill/>
          <a:ln>
            <a:noFill/>
          </a:ln>
        </p:spPr>
      </p:pic>
      <p:sp>
        <p:nvSpPr>
          <p:cNvPr id="1608" name="Google Shape;1608;p144"/>
          <p:cNvSpPr txBox="1"/>
          <p:nvPr/>
        </p:nvSpPr>
        <p:spPr>
          <a:xfrm>
            <a:off x="484625" y="914400"/>
            <a:ext cx="4151400" cy="3886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1000"/>
              </a:spcBef>
              <a:spcAft>
                <a:spcPts val="0"/>
              </a:spcAft>
              <a:buClr>
                <a:srgbClr val="000000"/>
              </a:buClr>
              <a:buSzPts val="1400"/>
              <a:buFont typeface="Arial"/>
              <a:buNone/>
            </a:pPr>
            <a:r>
              <a:rPr b="1" lang="en" sz="1600">
                <a:solidFill>
                  <a:srgbClr val="743673"/>
                </a:solidFill>
                <a:highlight>
                  <a:schemeClr val="lt1"/>
                </a:highlight>
                <a:latin typeface="Montserrat"/>
                <a:ea typeface="Montserrat"/>
                <a:cs typeface="Montserrat"/>
                <a:sym typeface="Montserrat"/>
              </a:rPr>
              <a:t>Referensi dan bacaan lebih lanjut~</a:t>
            </a:r>
            <a:endParaRPr sz="1200">
              <a:solidFill>
                <a:schemeClr val="dk1"/>
              </a:solidFill>
              <a:latin typeface="Montserrat Medium"/>
              <a:ea typeface="Montserrat Medium"/>
              <a:cs typeface="Montserrat Medium"/>
              <a:sym typeface="Montserrat Medium"/>
            </a:endParaRPr>
          </a:p>
          <a:p>
            <a:pPr indent="-120650" lvl="0" marL="171450" rtl="0" algn="l">
              <a:lnSpc>
                <a:spcPct val="115000"/>
              </a:lnSpc>
              <a:spcBef>
                <a:spcPts val="1000"/>
              </a:spcBef>
              <a:spcAft>
                <a:spcPts val="0"/>
              </a:spcAft>
              <a:buClr>
                <a:schemeClr val="dk1"/>
              </a:buClr>
              <a:buSzPts val="1000"/>
              <a:buFont typeface="Montserrat Medium"/>
              <a:buAutoNum type="arabicPeriod"/>
            </a:pPr>
            <a:r>
              <a:rPr lang="en" sz="1000" u="sng">
                <a:solidFill>
                  <a:schemeClr val="dk1"/>
                </a:solidFill>
                <a:latin typeface="Montserrat Medium"/>
                <a:ea typeface="Montserrat Medium"/>
                <a:cs typeface="Montserrat Medium"/>
                <a:sym typeface="Montserrat Medium"/>
                <a:hlinkClick r:id="rId4">
                  <a:extLst>
                    <a:ext uri="{A12FA001-AC4F-418D-AE19-62706E023703}">
                      <ahyp:hlinkClr val="tx"/>
                    </a:ext>
                  </a:extLst>
                </a:hlinkClick>
              </a:rPr>
              <a:t>Background Processing in Android. Threads | by Julián Falcionelli | Medium</a:t>
            </a:r>
            <a:r>
              <a:rPr lang="en" sz="1000" u="sng">
                <a:solidFill>
                  <a:schemeClr val="dk1"/>
                </a:solidFill>
                <a:latin typeface="Montserrat Medium"/>
                <a:ea typeface="Montserrat Medium"/>
                <a:cs typeface="Montserrat Medium"/>
                <a:sym typeface="Montserrat Medium"/>
              </a:rPr>
              <a:t> </a:t>
            </a:r>
            <a:endParaRPr sz="1000" u="sng">
              <a:solidFill>
                <a:schemeClr val="dk1"/>
              </a:solidFill>
              <a:latin typeface="Montserrat Medium"/>
              <a:ea typeface="Montserrat Medium"/>
              <a:cs typeface="Montserrat Medium"/>
              <a:sym typeface="Montserrat Medium"/>
            </a:endParaRPr>
          </a:p>
          <a:p>
            <a:pPr indent="-120650" lvl="0" marL="171450" rtl="0" algn="l">
              <a:lnSpc>
                <a:spcPct val="115000"/>
              </a:lnSpc>
              <a:spcBef>
                <a:spcPts val="1000"/>
              </a:spcBef>
              <a:spcAft>
                <a:spcPts val="0"/>
              </a:spcAft>
              <a:buClr>
                <a:schemeClr val="dk1"/>
              </a:buClr>
              <a:buSzPts val="1000"/>
              <a:buFont typeface="Montserrat Medium"/>
              <a:buAutoNum type="arabicPeriod"/>
            </a:pPr>
            <a:r>
              <a:rPr lang="en" sz="1000" u="sng">
                <a:solidFill>
                  <a:schemeClr val="dk1"/>
                </a:solidFill>
                <a:latin typeface="Montserrat Medium"/>
                <a:ea typeface="Montserrat Medium"/>
                <a:cs typeface="Montserrat Medium"/>
                <a:sym typeface="Montserrat Medium"/>
                <a:hlinkClick r:id="rId5">
                  <a:extLst>
                    <a:ext uri="{A12FA001-AC4F-418D-AE19-62706E023703}">
                      <ahyp:hlinkClr val="tx"/>
                    </a:ext>
                  </a:extLst>
                </a:hlinkClick>
              </a:rPr>
              <a:t>Konsep AsyncTask dan AsyncTaskLoader pada Android | by Mahesa Iqbal Ridwansyah | Easyread | Medium</a:t>
            </a:r>
            <a:r>
              <a:rPr lang="en" sz="1000" u="sng">
                <a:solidFill>
                  <a:schemeClr val="dk1"/>
                </a:solidFill>
                <a:latin typeface="Montserrat Medium"/>
                <a:ea typeface="Montserrat Medium"/>
                <a:cs typeface="Montserrat Medium"/>
                <a:sym typeface="Montserrat Medium"/>
              </a:rPr>
              <a:t> </a:t>
            </a:r>
            <a:endParaRPr sz="1000" u="sng">
              <a:solidFill>
                <a:schemeClr val="dk1"/>
              </a:solidFill>
              <a:latin typeface="Montserrat Medium"/>
              <a:ea typeface="Montserrat Medium"/>
              <a:cs typeface="Montserrat Medium"/>
              <a:sym typeface="Montserrat Medium"/>
            </a:endParaRPr>
          </a:p>
          <a:p>
            <a:pPr indent="-120650" lvl="0" marL="171450" rtl="0" algn="l">
              <a:lnSpc>
                <a:spcPct val="115000"/>
              </a:lnSpc>
              <a:spcBef>
                <a:spcPts val="1000"/>
              </a:spcBef>
              <a:spcAft>
                <a:spcPts val="0"/>
              </a:spcAft>
              <a:buClr>
                <a:schemeClr val="dk1"/>
              </a:buClr>
              <a:buSzPts val="1000"/>
              <a:buFont typeface="Montserrat Medium"/>
              <a:buAutoNum type="arabicPeriod"/>
            </a:pPr>
            <a:r>
              <a:rPr lang="en" sz="1000" u="sng">
                <a:solidFill>
                  <a:schemeClr val="dk1"/>
                </a:solidFill>
                <a:latin typeface="Montserrat Medium"/>
                <a:ea typeface="Montserrat Medium"/>
                <a:cs typeface="Montserrat Medium"/>
                <a:sym typeface="Montserrat Medium"/>
                <a:hlinkClick r:id="rId6">
                  <a:extLst>
                    <a:ext uri="{A12FA001-AC4F-418D-AE19-62706E023703}">
                      <ahyp:hlinkClr val="tx"/>
                    </a:ext>
                  </a:extLst>
                </a:hlinkClick>
              </a:rPr>
              <a:t>Faishal Ihsan: Contoh Thread Pada Android</a:t>
            </a:r>
            <a:endParaRPr sz="1000" u="sng">
              <a:solidFill>
                <a:schemeClr val="dk1"/>
              </a:solidFill>
              <a:latin typeface="Montserrat Medium"/>
              <a:ea typeface="Montserrat Medium"/>
              <a:cs typeface="Montserrat Medium"/>
              <a:sym typeface="Montserrat Medium"/>
            </a:endParaRPr>
          </a:p>
          <a:p>
            <a:pPr indent="-120650" lvl="0" marL="171450" rtl="0" algn="l">
              <a:lnSpc>
                <a:spcPct val="115000"/>
              </a:lnSpc>
              <a:spcBef>
                <a:spcPts val="1000"/>
              </a:spcBef>
              <a:spcAft>
                <a:spcPts val="0"/>
              </a:spcAft>
              <a:buClr>
                <a:schemeClr val="dk1"/>
              </a:buClr>
              <a:buSzPts val="1000"/>
              <a:buFont typeface="Montserrat Medium"/>
              <a:buAutoNum type="arabicPeriod"/>
            </a:pPr>
            <a:r>
              <a:rPr lang="en" sz="1000" u="sng">
                <a:solidFill>
                  <a:schemeClr val="dk1"/>
                </a:solidFill>
                <a:latin typeface="Montserrat Medium"/>
                <a:ea typeface="Montserrat Medium"/>
                <a:cs typeface="Montserrat Medium"/>
                <a:sym typeface="Montserrat Medium"/>
                <a:hlinkClick r:id="rId7">
                  <a:extLst>
                    <a:ext uri="{A12FA001-AC4F-418D-AE19-62706E023703}">
                      <ahyp:hlinkClr val="tx"/>
                    </a:ext>
                  </a:extLst>
                </a:hlinkClick>
              </a:rPr>
              <a:t>Background Processing in Android</a:t>
            </a:r>
            <a:r>
              <a:rPr lang="en" sz="1000" u="sng">
                <a:solidFill>
                  <a:schemeClr val="dk1"/>
                </a:solidFill>
                <a:latin typeface="Montserrat Medium"/>
                <a:ea typeface="Montserrat Medium"/>
                <a:cs typeface="Montserrat Medium"/>
                <a:sym typeface="Montserrat Medium"/>
              </a:rPr>
              <a:t> </a:t>
            </a:r>
            <a:endParaRPr sz="1000" u="sng">
              <a:solidFill>
                <a:schemeClr val="dk1"/>
              </a:solidFill>
              <a:latin typeface="Montserrat Medium"/>
              <a:ea typeface="Montserrat Medium"/>
              <a:cs typeface="Montserrat Medium"/>
              <a:sym typeface="Montserrat Medium"/>
            </a:endParaRPr>
          </a:p>
          <a:p>
            <a:pPr indent="-120650" lvl="0" marL="171450" rtl="0" algn="l">
              <a:lnSpc>
                <a:spcPct val="115000"/>
              </a:lnSpc>
              <a:spcBef>
                <a:spcPts val="1000"/>
              </a:spcBef>
              <a:spcAft>
                <a:spcPts val="1000"/>
              </a:spcAft>
              <a:buClr>
                <a:schemeClr val="dk1"/>
              </a:buClr>
              <a:buSzPts val="1000"/>
              <a:buFont typeface="Montserrat Medium"/>
              <a:buAutoNum type="arabicPeriod"/>
            </a:pPr>
            <a:r>
              <a:rPr lang="en" sz="1000" u="sng">
                <a:solidFill>
                  <a:schemeClr val="dk1"/>
                </a:solidFill>
                <a:latin typeface="Montserrat Medium"/>
                <a:ea typeface="Montserrat Medium"/>
                <a:cs typeface="Montserrat Medium"/>
                <a:sym typeface="Montserrat Medium"/>
                <a:hlinkClick r:id="rId8">
                  <a:extLst>
                    <a:ext uri="{A12FA001-AC4F-418D-AE19-62706E023703}">
                      <ahyp:hlinkClr val="tx"/>
                    </a:ext>
                  </a:extLst>
                </a:hlinkClick>
              </a:rPr>
              <a:t>Understanding of Thread, Handler, Looper, Message, Runnable and HandlerThread | TeachMind</a:t>
            </a:r>
            <a:endParaRPr sz="1000" u="sng">
              <a:solidFill>
                <a:schemeClr val="dk1"/>
              </a:solidFill>
              <a:latin typeface="Montserrat Medium"/>
              <a:ea typeface="Montserrat Medium"/>
              <a:cs typeface="Montserrat Medium"/>
              <a:sym typeface="Montserrat Medium"/>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673"/>
        </a:solidFill>
      </p:bgPr>
    </p:bg>
    <p:spTree>
      <p:nvGrpSpPr>
        <p:cNvPr id="1612" name="Shape 1612"/>
        <p:cNvGrpSpPr/>
        <p:nvPr/>
      </p:nvGrpSpPr>
      <p:grpSpPr>
        <a:xfrm>
          <a:off x="0" y="0"/>
          <a:ext cx="0" cy="0"/>
          <a:chOff x="0" y="0"/>
          <a:chExt cx="0" cy="0"/>
        </a:xfrm>
      </p:grpSpPr>
      <p:sp>
        <p:nvSpPr>
          <p:cNvPr id="1613" name="Google Shape;1613;p145"/>
          <p:cNvSpPr txBox="1"/>
          <p:nvPr/>
        </p:nvSpPr>
        <p:spPr>
          <a:xfrm>
            <a:off x="465575" y="961075"/>
            <a:ext cx="4112700" cy="383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4000"/>
              <a:buFont typeface="Arial"/>
              <a:buNone/>
            </a:pPr>
            <a:r>
              <a:rPr b="1" lang="en">
                <a:solidFill>
                  <a:schemeClr val="lt1"/>
                </a:solidFill>
                <a:latin typeface="Montserrat"/>
                <a:ea typeface="Montserrat"/>
                <a:cs typeface="Montserrat"/>
                <a:sym typeface="Montserrat"/>
              </a:rPr>
              <a:t>Eits, Bahasan </a:t>
            </a:r>
            <a:r>
              <a:rPr b="1" lang="en">
                <a:solidFill>
                  <a:schemeClr val="lt1"/>
                </a:solidFill>
                <a:latin typeface="Montserrat"/>
                <a:ea typeface="Montserrat"/>
                <a:cs typeface="Montserrat"/>
                <a:sym typeface="Montserrat"/>
              </a:rPr>
              <a:t>Chapter 6 Topic 1 masih akan berlanjut nih.</a:t>
            </a:r>
            <a:endParaRPr b="1">
              <a:solidFill>
                <a:schemeClr val="lt1"/>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4000"/>
              <a:buFont typeface="Arial"/>
              <a:buNone/>
            </a:pPr>
            <a:r>
              <a:rPr b="1" lang="en">
                <a:solidFill>
                  <a:schemeClr val="lt1"/>
                </a:solidFill>
                <a:latin typeface="Montserrat"/>
                <a:ea typeface="Montserrat"/>
                <a:cs typeface="Montserrat"/>
                <a:sym typeface="Montserrat"/>
              </a:rPr>
              <a:t>Selanjutnya, kita akan jump-in </a:t>
            </a:r>
            <a:r>
              <a:rPr b="1" lang="en">
                <a:solidFill>
                  <a:srgbClr val="F2AB2F"/>
                </a:solidFill>
                <a:latin typeface="Montserrat"/>
                <a:ea typeface="Montserrat"/>
                <a:cs typeface="Montserrat"/>
                <a:sym typeface="Montserrat"/>
              </a:rPr>
              <a:t>Android Background Process, bagian Services and Receiver.</a:t>
            </a:r>
            <a:endParaRPr b="1">
              <a:solidFill>
                <a:srgbClr val="F2AB2F"/>
              </a:solidFill>
              <a:latin typeface="Montserrat"/>
              <a:ea typeface="Montserrat"/>
              <a:cs typeface="Montserrat"/>
              <a:sym typeface="Montserrat"/>
            </a:endParaRPr>
          </a:p>
          <a:p>
            <a:pPr indent="0" lvl="0" marL="0" rtl="0" algn="l">
              <a:lnSpc>
                <a:spcPct val="115000"/>
              </a:lnSpc>
              <a:spcBef>
                <a:spcPts val="1000"/>
              </a:spcBef>
              <a:spcAft>
                <a:spcPts val="1000"/>
              </a:spcAft>
              <a:buClr>
                <a:schemeClr val="dk1"/>
              </a:buClr>
              <a:buSzPts val="4000"/>
              <a:buFont typeface="Arial"/>
              <a:buNone/>
            </a:pPr>
            <a:r>
              <a:rPr b="1" lang="en">
                <a:solidFill>
                  <a:schemeClr val="lt1"/>
                </a:solidFill>
                <a:latin typeface="Montserrat"/>
                <a:ea typeface="Montserrat"/>
                <a:cs typeface="Montserrat"/>
                <a:sym typeface="Montserrat"/>
              </a:rPr>
              <a:t>Penasaran kayak gimana? Cus langsung ke topik selanjutnya~</a:t>
            </a:r>
            <a:endParaRPr b="1">
              <a:solidFill>
                <a:schemeClr val="lt1"/>
              </a:solidFill>
              <a:latin typeface="Montserrat"/>
              <a:ea typeface="Montserrat"/>
              <a:cs typeface="Montserrat"/>
              <a:sym typeface="Montserrat"/>
            </a:endParaRPr>
          </a:p>
        </p:txBody>
      </p:sp>
      <p:pic>
        <p:nvPicPr>
          <p:cNvPr id="1614" name="Google Shape;1614;p145"/>
          <p:cNvPicPr preferRelativeResize="0"/>
          <p:nvPr/>
        </p:nvPicPr>
        <p:blipFill>
          <a:blip r:embed="rId3">
            <a:alphaModFix/>
          </a:blip>
          <a:stretch>
            <a:fillRect/>
          </a:stretch>
        </p:blipFill>
        <p:spPr>
          <a:xfrm>
            <a:off x="3892131" y="707025"/>
            <a:ext cx="5687844" cy="4338199"/>
          </a:xfrm>
          <a:prstGeom prst="rect">
            <a:avLst/>
          </a:prstGeom>
          <a:noFill/>
          <a:ln>
            <a:noFill/>
          </a:ln>
        </p:spPr>
      </p:pic>
      <p:sp>
        <p:nvSpPr>
          <p:cNvPr id="1615" name="Google Shape;1615;p14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16" name="Google Shape;1616;p14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17" name="Google Shape;1617;p14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18" name="Google Shape;1618;p14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619" name="Google Shape;1619;p14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20" name="Google Shape;1620;p14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621" name="Google Shape;1621;p145"/>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622" name="Google Shape;1622;p14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23" name="Google Shape;1623;p145"/>
          <p:cNvSpPr txBox="1"/>
          <p:nvPr/>
        </p:nvSpPr>
        <p:spPr>
          <a:xfrm>
            <a:off x="618377"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Montserrat"/>
                <a:ea typeface="Montserrat"/>
                <a:cs typeface="Montserrat"/>
                <a:sym typeface="Montserrat"/>
              </a:rPr>
              <a:t>Penutup</a:t>
            </a:r>
            <a:endParaRPr b="1" sz="1200">
              <a:solidFill>
                <a:schemeClr val="lt1"/>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1627" name="Shape 1627"/>
        <p:cNvGrpSpPr/>
        <p:nvPr/>
      </p:nvGrpSpPr>
      <p:grpSpPr>
        <a:xfrm>
          <a:off x="0" y="0"/>
          <a:ext cx="0" cy="0"/>
          <a:chOff x="0" y="0"/>
          <a:chExt cx="0" cy="0"/>
        </a:xfrm>
      </p:grpSpPr>
      <p:sp>
        <p:nvSpPr>
          <p:cNvPr id="1628" name="Google Shape;1628;p146"/>
          <p:cNvSpPr/>
          <p:nvPr/>
        </p:nvSpPr>
        <p:spPr>
          <a:xfrm>
            <a:off x="0" y="3825400"/>
            <a:ext cx="9144000" cy="1389600"/>
          </a:xfrm>
          <a:prstGeom prst="rect">
            <a:avLst/>
          </a:prstGeom>
          <a:solidFill>
            <a:srgbClr val="F4B71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9" name="Google Shape;1629;p146"/>
          <p:cNvPicPr preferRelativeResize="0"/>
          <p:nvPr/>
        </p:nvPicPr>
        <p:blipFill>
          <a:blip r:embed="rId3">
            <a:alphaModFix/>
          </a:blip>
          <a:stretch>
            <a:fillRect/>
          </a:stretch>
        </p:blipFill>
        <p:spPr>
          <a:xfrm>
            <a:off x="1734062" y="469363"/>
            <a:ext cx="5675881" cy="4204774"/>
          </a:xfrm>
          <a:prstGeom prst="rect">
            <a:avLst/>
          </a:prstGeom>
          <a:noFill/>
          <a:ln>
            <a:noFill/>
          </a:ln>
        </p:spPr>
      </p:pic>
      <p:pic>
        <p:nvPicPr>
          <p:cNvPr id="1630" name="Google Shape;1630;p146"/>
          <p:cNvPicPr preferRelativeResize="0"/>
          <p:nvPr/>
        </p:nvPicPr>
        <p:blipFill rotWithShape="1">
          <a:blip r:embed="rId4">
            <a:alphaModFix/>
          </a:blip>
          <a:srcRect b="0" l="0" r="13247" t="0"/>
          <a:stretch/>
        </p:blipFill>
        <p:spPr>
          <a:xfrm>
            <a:off x="7987325" y="4075701"/>
            <a:ext cx="709350" cy="817600"/>
          </a:xfrm>
          <a:prstGeom prst="rect">
            <a:avLst/>
          </a:prstGeom>
          <a:noFill/>
          <a:ln>
            <a:noFill/>
          </a:ln>
        </p:spPr>
      </p:pic>
      <p:pic>
        <p:nvPicPr>
          <p:cNvPr id="1631" name="Google Shape;1631;p146"/>
          <p:cNvPicPr preferRelativeResize="0"/>
          <p:nvPr/>
        </p:nvPicPr>
        <p:blipFill>
          <a:blip r:embed="rId5">
            <a:alphaModFix/>
          </a:blip>
          <a:stretch>
            <a:fillRect/>
          </a:stretch>
        </p:blipFill>
        <p:spPr>
          <a:xfrm>
            <a:off x="1103225" y="6174213"/>
            <a:ext cx="1991475" cy="689575"/>
          </a:xfrm>
          <a:prstGeom prst="rect">
            <a:avLst/>
          </a:prstGeom>
          <a:noFill/>
          <a:ln>
            <a:noFill/>
          </a:ln>
        </p:spPr>
      </p:pic>
      <p:pic>
        <p:nvPicPr>
          <p:cNvPr id="1632" name="Google Shape;1632;p146"/>
          <p:cNvPicPr preferRelativeResize="0"/>
          <p:nvPr/>
        </p:nvPicPr>
        <p:blipFill>
          <a:blip r:embed="rId6">
            <a:alphaModFix/>
          </a:blip>
          <a:stretch>
            <a:fillRect/>
          </a:stretch>
        </p:blipFill>
        <p:spPr>
          <a:xfrm>
            <a:off x="487625" y="4141560"/>
            <a:ext cx="1991475" cy="6858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7" name="Shape 407"/>
        <p:cNvGrpSpPr/>
        <p:nvPr/>
      </p:nvGrpSpPr>
      <p:grpSpPr>
        <a:xfrm>
          <a:off x="0" y="0"/>
          <a:ext cx="0" cy="0"/>
          <a:chOff x="0" y="0"/>
          <a:chExt cx="0" cy="0"/>
        </a:xfrm>
      </p:grpSpPr>
      <p:sp>
        <p:nvSpPr>
          <p:cNvPr id="408" name="Google Shape;408;p6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9" name="Google Shape;409;p6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0" name="Google Shape;410;p6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1" name="Google Shape;411;p6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2" name="Google Shape;412;p6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Pengenalan</a:t>
            </a:r>
            <a:r>
              <a:rPr b="1" lang="en" sz="1100">
                <a:solidFill>
                  <a:schemeClr val="lt1"/>
                </a:solidFill>
                <a:latin typeface="Montserrat"/>
                <a:ea typeface="Montserrat"/>
                <a:cs typeface="Montserrat"/>
                <a:sym typeface="Montserrat"/>
              </a:rPr>
              <a:t> Background Process</a:t>
            </a:r>
            <a:endParaRPr b="1" sz="1100">
              <a:solidFill>
                <a:schemeClr val="lt1"/>
              </a:solidFill>
              <a:latin typeface="Montserrat"/>
              <a:ea typeface="Montserrat"/>
              <a:cs typeface="Montserrat"/>
              <a:sym typeface="Montserrat"/>
            </a:endParaRPr>
          </a:p>
        </p:txBody>
      </p:sp>
      <p:sp>
        <p:nvSpPr>
          <p:cNvPr id="413" name="Google Shape;413;p6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4" name="Google Shape;414;p6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15" name="Google Shape;415;p6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16" name="Google Shape;416;p6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7" name="Google Shape;417;p68"/>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Kenapa kita pakai Background Process?</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Proses pada background digunakan karena tujuan berikut:</a:t>
            </a:r>
            <a:endParaRPr sz="1000">
              <a:latin typeface="Montserrat"/>
              <a:ea typeface="Montserrat"/>
              <a:cs typeface="Montserrat"/>
              <a:sym typeface="Montserrat"/>
            </a:endParaRPr>
          </a:p>
          <a:p>
            <a:pPr indent="-292100" lvl="0" marL="457200" marR="0" rtl="0" algn="just">
              <a:lnSpc>
                <a:spcPct val="115000"/>
              </a:lnSpc>
              <a:spcBef>
                <a:spcPts val="1000"/>
              </a:spcBef>
              <a:spcAft>
                <a:spcPts val="0"/>
              </a:spcAft>
              <a:buSzPts val="1000"/>
              <a:buFont typeface="Montserrat"/>
              <a:buChar char="●"/>
            </a:pPr>
            <a:r>
              <a:rPr b="1" lang="en" sz="1000">
                <a:latin typeface="Montserrat"/>
                <a:ea typeface="Montserrat"/>
                <a:cs typeface="Montserrat"/>
                <a:sym typeface="Montserrat"/>
              </a:rPr>
              <a:t>Supaya nggak nge-lag.</a:t>
            </a:r>
            <a:r>
              <a:rPr lang="en" sz="1000">
                <a:latin typeface="Montserrat"/>
                <a:ea typeface="Montserrat"/>
                <a:cs typeface="Montserrat"/>
                <a:sym typeface="Montserrat"/>
              </a:rPr>
              <a:t> Kadang nih kalo lagi lagging pasti muncul "Application Not Responding". Kalau udah begini, suka bikin kesel nggak sih?</a:t>
            </a:r>
            <a:endParaRPr sz="1000">
              <a:latin typeface="Montserrat"/>
              <a:ea typeface="Montserrat"/>
              <a:cs typeface="Montserrat"/>
              <a:sym typeface="Montserrat"/>
            </a:endParaRPr>
          </a:p>
          <a:p>
            <a:pPr indent="-292100" lvl="0" marL="457200" marR="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Mendukung beberapa operasi yang </a:t>
            </a:r>
            <a:r>
              <a:rPr b="1" lang="en" sz="1000">
                <a:latin typeface="Montserrat"/>
                <a:ea typeface="Montserrat"/>
                <a:cs typeface="Montserrat"/>
                <a:sym typeface="Montserrat"/>
              </a:rPr>
              <a:t>tidak diizinkan berjalan</a:t>
            </a:r>
            <a:r>
              <a:rPr lang="en" sz="1000">
                <a:latin typeface="Montserrat"/>
                <a:ea typeface="Montserrat"/>
                <a:cs typeface="Montserrat"/>
                <a:sym typeface="Montserrat"/>
              </a:rPr>
              <a:t> di Main thread, seperti pemanggilan HTTP.</a:t>
            </a:r>
            <a:endParaRPr sz="1000">
              <a:latin typeface="Montserrat"/>
              <a:ea typeface="Montserrat"/>
              <a:cs typeface="Montserrat"/>
              <a:sym typeface="Montserrat"/>
            </a:endParaRPr>
          </a:p>
          <a:p>
            <a:pPr indent="-292100" lvl="0" marL="457200" marR="0" rtl="0" algn="just">
              <a:lnSpc>
                <a:spcPct val="115000"/>
              </a:lnSpc>
              <a:spcBef>
                <a:spcPts val="1000"/>
              </a:spcBef>
              <a:spcAft>
                <a:spcPts val="0"/>
              </a:spcAft>
              <a:buSzPts val="1000"/>
              <a:buFont typeface="Montserrat"/>
              <a:buChar char="●"/>
            </a:pPr>
            <a:r>
              <a:rPr lang="en" sz="1000">
                <a:latin typeface="Montserrat"/>
                <a:ea typeface="Montserrat"/>
                <a:cs typeface="Montserrat"/>
                <a:sym typeface="Montserrat"/>
              </a:rPr>
              <a:t>Untuk </a:t>
            </a:r>
            <a:r>
              <a:rPr b="1" lang="en" sz="1000">
                <a:latin typeface="Montserrat"/>
                <a:ea typeface="Montserrat"/>
                <a:cs typeface="Montserrat"/>
                <a:sym typeface="Montserrat"/>
              </a:rPr>
              <a:t>meningkatkan kinerja </a:t>
            </a:r>
            <a:r>
              <a:rPr lang="en" sz="1000">
                <a:latin typeface="Montserrat"/>
                <a:ea typeface="Montserrat"/>
                <a:cs typeface="Montserrat"/>
                <a:sym typeface="Montserrat"/>
              </a:rPr>
              <a:t>dari aplikasi.</a:t>
            </a:r>
            <a:endParaRPr sz="1000">
              <a:latin typeface="Montserrat"/>
              <a:ea typeface="Montserrat"/>
              <a:cs typeface="Montserrat"/>
              <a:sym typeface="Montserrat"/>
            </a:endParaRPr>
          </a:p>
        </p:txBody>
      </p:sp>
      <p:pic>
        <p:nvPicPr>
          <p:cNvPr id="418" name="Google Shape;418;p68"/>
          <p:cNvPicPr preferRelativeResize="0"/>
          <p:nvPr/>
        </p:nvPicPr>
        <p:blipFill>
          <a:blip r:embed="rId4">
            <a:alphaModFix/>
          </a:blip>
          <a:stretch>
            <a:fillRect/>
          </a:stretch>
        </p:blipFill>
        <p:spPr>
          <a:xfrm>
            <a:off x="4788425" y="1125675"/>
            <a:ext cx="3825224" cy="34143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2AB2F"/>
      </a:accent1>
      <a:accent2>
        <a:srgbClr val="212121"/>
      </a:accent2>
      <a:accent3>
        <a:srgbClr val="78909C"/>
      </a:accent3>
      <a:accent4>
        <a:srgbClr val="FFAB40"/>
      </a:accent4>
      <a:accent5>
        <a:srgbClr val="0097A7"/>
      </a:accent5>
      <a:accent6>
        <a:srgbClr val="74367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2AB2F"/>
      </a:accent1>
      <a:accent2>
        <a:srgbClr val="FFAB40"/>
      </a:accent2>
      <a:accent3>
        <a:srgbClr val="9B6DBB"/>
      </a:accent3>
      <a:accent4>
        <a:srgbClr val="FFAB40"/>
      </a:accent4>
      <a:accent5>
        <a:srgbClr val="0097A7"/>
      </a:accent5>
      <a:accent6>
        <a:srgbClr val="743673"/>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